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63" r:id="rId2"/>
    <p:sldId id="300" r:id="rId3"/>
    <p:sldId id="308" r:id="rId4"/>
    <p:sldId id="325" r:id="rId5"/>
    <p:sldId id="331" r:id="rId6"/>
    <p:sldId id="333" r:id="rId7"/>
    <p:sldId id="334" r:id="rId8"/>
    <p:sldId id="329" r:id="rId9"/>
    <p:sldId id="338" r:id="rId10"/>
    <p:sldId id="326" r:id="rId11"/>
    <p:sldId id="327" r:id="rId12"/>
    <p:sldId id="328" r:id="rId13"/>
    <p:sldId id="330" r:id="rId14"/>
    <p:sldId id="309" r:id="rId15"/>
    <p:sldId id="337" r:id="rId16"/>
    <p:sldId id="321" r:id="rId17"/>
    <p:sldId id="322" r:id="rId18"/>
    <p:sldId id="323" r:id="rId19"/>
    <p:sldId id="324" r:id="rId20"/>
    <p:sldId id="320" r:id="rId21"/>
    <p:sldId id="310" r:id="rId22"/>
    <p:sldId id="316" r:id="rId23"/>
    <p:sldId id="315" r:id="rId24"/>
    <p:sldId id="313" r:id="rId25"/>
    <p:sldId id="314" r:id="rId26"/>
    <p:sldId id="339" r:id="rId27"/>
    <p:sldId id="317" r:id="rId28"/>
    <p:sldId id="336" r:id="rId29"/>
    <p:sldId id="332" r:id="rId30"/>
    <p:sldId id="335" r:id="rId31"/>
    <p:sldId id="303" r:id="rId32"/>
    <p:sldId id="301" r:id="rId33"/>
    <p:sldId id="302" r:id="rId34"/>
    <p:sldId id="304" r:id="rId35"/>
    <p:sldId id="305" r:id="rId36"/>
    <p:sldId id="306" r:id="rId3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7" autoAdjust="0"/>
    <p:restoredTop sz="65978" autoAdjust="0"/>
  </p:normalViewPr>
  <p:slideViewPr>
    <p:cSldViewPr snapToGrid="0" snapToObjects="1">
      <p:cViewPr>
        <p:scale>
          <a:sx n="70" d="100"/>
          <a:sy n="70" d="100"/>
        </p:scale>
        <p:origin x="-1242" y="-7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2538"/>
    </p:cViewPr>
  </p:sorterViewPr>
  <p:notesViewPr>
    <p:cSldViewPr snapToGrid="0" snapToObjects="1">
      <p:cViewPr varScale="1">
        <p:scale>
          <a:sx n="74" d="100"/>
          <a:sy n="74" d="100"/>
        </p:scale>
        <p:origin x="292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Number</a:t>
            </a:r>
            <a:r>
              <a:rPr lang="en-US" baseline="0" dirty="0"/>
              <a:t> of Virtual Machines Supported</a:t>
            </a:r>
            <a:endParaRPr lang="en-US" dirty="0"/>
          </a:p>
        </c:rich>
      </c:tx>
      <c:overlay val="0"/>
      <c:spPr>
        <a:noFill/>
        <a:ln>
          <a:noFill/>
        </a:ln>
        <a:effectLst/>
      </c:spPr>
    </c:title>
    <c:autoTitleDeleted val="0"/>
    <c:plotArea>
      <c:layout>
        <c:manualLayout>
          <c:layoutTarget val="inner"/>
          <c:xMode val="edge"/>
          <c:yMode val="edge"/>
          <c:x val="3.5879751142218336E-2"/>
          <c:y val="0.16402810669830192"/>
          <c:w val="0.9456017303392632"/>
          <c:h val="0.68023810329829804"/>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Base Configuation</c:v>
                </c:pt>
                <c:pt idx="1">
                  <c:v>Upgraded CPU &amp; Operating System</c:v>
                </c:pt>
                <c:pt idx="2">
                  <c:v>Upgraded CPU, Operating System, Intel SSDs, Intel 10GbE</c:v>
                </c:pt>
              </c:strCache>
            </c:strRef>
          </c:cat>
          <c:val>
            <c:numRef>
              <c:f>Sheet1!$B$2:$B$4</c:f>
              <c:numCache>
                <c:formatCode>General</c:formatCode>
                <c:ptCount val="3"/>
                <c:pt idx="0">
                  <c:v>24</c:v>
                </c:pt>
                <c:pt idx="1">
                  <c:v>28</c:v>
                </c:pt>
                <c:pt idx="2">
                  <c:v>40</c:v>
                </c:pt>
              </c:numCache>
            </c:numRef>
          </c:val>
        </c:ser>
        <c:dLbls>
          <c:dLblPos val="inEnd"/>
          <c:showLegendKey val="0"/>
          <c:showVal val="1"/>
          <c:showCatName val="0"/>
          <c:showSerName val="0"/>
          <c:showPercent val="0"/>
          <c:showBubbleSize val="0"/>
        </c:dLbls>
        <c:gapWidth val="219"/>
        <c:overlap val="-27"/>
        <c:axId val="107520000"/>
        <c:axId val="107522688"/>
      </c:barChart>
      <c:catAx>
        <c:axId val="10752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522688"/>
        <c:crosses val="autoZero"/>
        <c:auto val="1"/>
        <c:lblAlgn val="ctr"/>
        <c:lblOffset val="100"/>
        <c:noMultiLvlLbl val="0"/>
      </c:catAx>
      <c:valAx>
        <c:axId val="107522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520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4ED75B-8A5A-FD44-9880-573D936C7147}" type="datetimeFigureOut">
              <a:rPr lang="en-US" smtClean="0"/>
              <a:pPr/>
              <a:t>1/28/2016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FD6BD9-1CF7-F24C-93F0-DF8569BD2DB8}" type="slidenum">
              <a:rPr lang="en-US" smtClean="0"/>
              <a:pPr/>
              <a:t>‹#›</a:t>
            </a:fld>
            <a:endParaRPr lang="en-US" dirty="0"/>
          </a:p>
        </p:txBody>
      </p:sp>
    </p:spTree>
    <p:extLst>
      <p:ext uri="{BB962C8B-B14F-4D97-AF65-F5344CB8AC3E}">
        <p14:creationId xmlns:p14="http://schemas.microsoft.com/office/powerpoint/2010/main" val="472408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D4759-473F-5C47-A16C-211E5599F4A9}" type="datetimeFigureOut">
              <a:rPr lang="en-US" smtClean="0"/>
              <a:pPr/>
              <a:t>1/28/2016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929F6-E0D9-B44A-9A3A-69CDCA1B6048}" type="slidenum">
              <a:rPr lang="en-US" smtClean="0"/>
              <a:pPr/>
              <a:t>‹#›</a:t>
            </a:fld>
            <a:endParaRPr lang="en-US" dirty="0"/>
          </a:p>
        </p:txBody>
      </p:sp>
    </p:spTree>
    <p:extLst>
      <p:ext uri="{BB962C8B-B14F-4D97-AF65-F5344CB8AC3E}">
        <p14:creationId xmlns:p14="http://schemas.microsoft.com/office/powerpoint/2010/main" val="14614111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ntel.com/content/dam/www/public/us/en/documents/white-papers/10-gigabit-ethernet-10gbase-t-paper.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intel.com/content/dam/www/public/us/en/documents/white-papers/10-gigabit-ethernet-10gbase-t-paper.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ntel.com/content/dam/www/public/us/en/documents/white-papers/10-gigabit-ethernet-10gbase-t-paper.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intel.com/content/www/us/en/network-adapters/gigabit-network-adapters/io-acceleration-technology-vmdq.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intel.com/content/www/us/en/pci-express/pci-sig-sr-iov-primer-sr-iov-technology-paper.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intel.com/content/www/us/en/io/data-direct-i-o-technology.html"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principledtechnologies.com/Intel/R730_step-up_0415_v2.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intel.com/content/www/us/en/ethernet-products/converged-network-adapters/ethernet-x520-server-adapters-brief.html"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intel.com/content/www/us/en/ethernet-products/converged-network-adapters/ethernet-x540-t2-brief.html"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file:///C:\Users\Tim-Desktop\Downloads\ethernet-xl710-brief.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intelethernet-hp.com/survey-market-pulse-10gbe-adoption/"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intel.com/content/dam/www/public/us/en/documents/white-papers/10-gigabit-ethernet-10gbase-t-paper.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intelethernet-hp.com/survey-market-pulse-10gbe-adoptio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intel.com/content/dam/www/public/us/en/documents/white-papers/10-gigabit-ethernet-10gbase-t-paper.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10GbE has been around since about 2008. Adoption has been slow for two primary reasons:</a:t>
            </a:r>
          </a:p>
          <a:p>
            <a:pPr lvl="0"/>
            <a:r>
              <a:rPr lang="en-US" sz="1200" kern="1200" dirty="0" smtClean="0">
                <a:solidFill>
                  <a:schemeClr val="tx1"/>
                </a:solidFill>
                <a:effectLst/>
                <a:latin typeface="+mn-lt"/>
                <a:ea typeface="+mn-ea"/>
                <a:cs typeface="+mn-cs"/>
              </a:rPr>
              <a:t>The network was not the primary bottleneck in system performance</a:t>
            </a:r>
          </a:p>
          <a:p>
            <a:pPr lvl="0"/>
            <a:r>
              <a:rPr lang="en-US" sz="1200" kern="1200" dirty="0" smtClean="0">
                <a:solidFill>
                  <a:schemeClr val="tx1"/>
                </a:solidFill>
                <a:effectLst/>
                <a:latin typeface="+mn-lt"/>
                <a:ea typeface="+mn-ea"/>
                <a:cs typeface="+mn-cs"/>
              </a:rPr>
              <a:t>The relatively high cost of upgrading network infrastructure for 10GbE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With technology advances in processors, much faster flash storage combined with the increased use of virtualized servers, administrators are now looking to upgrade their network infrastructure. The following chart (credit Crehan Research, LRF 2015) illustrates the dramatic growth in the number of 10GbE ports expected in the next few years along with a corresponding drop in the number of 1GbE ports.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a:t>
            </a:fld>
            <a:endParaRPr lang="en-US" dirty="0"/>
          </a:p>
        </p:txBody>
      </p:sp>
    </p:spTree>
    <p:extLst>
      <p:ext uri="{BB962C8B-B14F-4D97-AF65-F5344CB8AC3E}">
        <p14:creationId xmlns:p14="http://schemas.microsoft.com/office/powerpoint/2010/main" val="2711495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Intel white paper </a:t>
            </a:r>
            <a:r>
              <a:rPr lang="en-US" sz="1200" u="sng" kern="1200" dirty="0" smtClean="0">
                <a:solidFill>
                  <a:schemeClr val="tx1"/>
                </a:solidFill>
                <a:effectLst/>
                <a:latin typeface="+mn-lt"/>
                <a:ea typeface="+mn-ea"/>
                <a:cs typeface="+mn-cs"/>
                <a:hlinkClick r:id="rId3"/>
              </a:rPr>
              <a:t>10GBBase-T for Broad 10 Gigabit Adoption in the Data Center</a:t>
            </a:r>
            <a:r>
              <a:rPr lang="en-US" sz="1200" kern="1200" dirty="0" smtClean="0">
                <a:solidFill>
                  <a:schemeClr val="tx1"/>
                </a:solidFill>
                <a:effectLst/>
                <a:latin typeface="+mn-lt"/>
                <a:ea typeface="+mn-ea"/>
                <a:cs typeface="+mn-cs"/>
              </a:rPr>
              <a:t> provides valuable information on the driving forces for the adoption of 10GbE and the alternatives for delivering it to the data center including pros and cons of each method.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11</a:t>
            </a:fld>
            <a:endParaRPr lang="en-US" dirty="0"/>
          </a:p>
        </p:txBody>
      </p:sp>
    </p:spTree>
    <p:extLst>
      <p:ext uri="{BB962C8B-B14F-4D97-AF65-F5344CB8AC3E}">
        <p14:creationId xmlns:p14="http://schemas.microsoft.com/office/powerpoint/2010/main" val="1508872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Intel white paper </a:t>
            </a:r>
            <a:r>
              <a:rPr lang="en-US" sz="1200" u="sng" kern="1200" dirty="0" smtClean="0">
                <a:solidFill>
                  <a:schemeClr val="tx1"/>
                </a:solidFill>
                <a:effectLst/>
                <a:latin typeface="+mn-lt"/>
                <a:ea typeface="+mn-ea"/>
                <a:cs typeface="+mn-cs"/>
                <a:hlinkClick r:id="rId3"/>
              </a:rPr>
              <a:t>10GBBase-T for Broad 10 Gigabit Adoption in the Data Center</a:t>
            </a:r>
            <a:r>
              <a:rPr lang="en-US" sz="1200" kern="1200" dirty="0" smtClean="0">
                <a:solidFill>
                  <a:schemeClr val="tx1"/>
                </a:solidFill>
                <a:effectLst/>
                <a:latin typeface="+mn-lt"/>
                <a:ea typeface="+mn-ea"/>
                <a:cs typeface="+mn-cs"/>
              </a:rPr>
              <a:t> provides valuable information on the driving forces for the adoption of 10GbE and the alternatives for delivering it to the data center including pros and cons of each method.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12</a:t>
            </a:fld>
            <a:endParaRPr lang="en-US" dirty="0"/>
          </a:p>
        </p:txBody>
      </p:sp>
    </p:spTree>
    <p:extLst>
      <p:ext uri="{BB962C8B-B14F-4D97-AF65-F5344CB8AC3E}">
        <p14:creationId xmlns:p14="http://schemas.microsoft.com/office/powerpoint/2010/main" val="2700573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Intel white paper </a:t>
            </a:r>
            <a:r>
              <a:rPr lang="en-US" sz="1200" u="sng" kern="1200" dirty="0" smtClean="0">
                <a:solidFill>
                  <a:schemeClr val="tx1"/>
                </a:solidFill>
                <a:effectLst/>
                <a:latin typeface="+mn-lt"/>
                <a:ea typeface="+mn-ea"/>
                <a:cs typeface="+mn-cs"/>
                <a:hlinkClick r:id="rId3"/>
              </a:rPr>
              <a:t>10GBBase-T for Broad 10 Gigabit Adoption in the Data Center</a:t>
            </a:r>
            <a:r>
              <a:rPr lang="en-US" sz="1200" kern="1200" dirty="0" smtClean="0">
                <a:solidFill>
                  <a:schemeClr val="tx1"/>
                </a:solidFill>
                <a:effectLst/>
                <a:latin typeface="+mn-lt"/>
                <a:ea typeface="+mn-ea"/>
                <a:cs typeface="+mn-cs"/>
              </a:rPr>
              <a:t> provides valuable information on the driving forces for the adoption of 10GbE and the alternatives for delivering it to the data center including pros and cons of each method.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13</a:t>
            </a:fld>
            <a:endParaRPr lang="en-US" dirty="0"/>
          </a:p>
        </p:txBody>
      </p:sp>
    </p:spTree>
    <p:extLst>
      <p:ext uri="{BB962C8B-B14F-4D97-AF65-F5344CB8AC3E}">
        <p14:creationId xmlns:p14="http://schemas.microsoft.com/office/powerpoint/2010/main" val="303433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reference provides information</a:t>
            </a:r>
            <a:r>
              <a:rPr lang="en-US" baseline="0" dirty="0" smtClean="0"/>
              <a:t> a cross-reference of appropriate technology based upon network architecture</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14</a:t>
            </a:fld>
            <a:endParaRPr lang="en-US" dirty="0"/>
          </a:p>
        </p:txBody>
      </p:sp>
    </p:spTree>
    <p:extLst>
      <p:ext uri="{BB962C8B-B14F-4D97-AF65-F5344CB8AC3E}">
        <p14:creationId xmlns:p14="http://schemas.microsoft.com/office/powerpoint/2010/main" val="3247015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 to Crehan Research, Intel placed a commanding 7,425 ports shipped into the market in 2015 Q3, followed by Broadcom at 2,779 ports, QLogic at 484.7 ports and Emulex at 291 ports. The following chart shows the overall market segment share (MSS) for Ethernet LOM &amp; NIC Ports.</a:t>
            </a:r>
          </a:p>
          <a:p>
            <a:endParaRPr lang="en-US" dirty="0" smtClean="0"/>
          </a:p>
          <a:p>
            <a:r>
              <a:rPr lang="en-US" dirty="0" smtClean="0"/>
              <a:t>Intel has</a:t>
            </a:r>
            <a:r>
              <a:rPr lang="en-US" baseline="0" dirty="0" smtClean="0"/>
              <a:t> integrated technology in both their processors and NIC cards to work together to provide performance benefits.</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15</a:t>
            </a:fld>
            <a:endParaRPr lang="en-US" dirty="0"/>
          </a:p>
        </p:txBody>
      </p:sp>
    </p:spTree>
    <p:extLst>
      <p:ext uri="{BB962C8B-B14F-4D97-AF65-F5344CB8AC3E}">
        <p14:creationId xmlns:p14="http://schemas.microsoft.com/office/powerpoint/2010/main" val="964192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upgrading a data center, each component upgraded to newer technology carries an increase in performance and functionality. In addition, when complementary Intel upgrades are selected, Intel provides technology that works across components to provide additional performance and functionality.</a:t>
            </a:r>
          </a:p>
          <a:p>
            <a:r>
              <a:rPr lang="en-US" dirty="0" smtClean="0"/>
              <a:t>Intel Virtualization Technology (Intel VT) provides a portfolio of technologies and features that provide performance and functionality to increase the performance of systems running a virtualized environment by providing a hardware assist to the virtualization software. These technologies work to reduce the virtualization overheads occurring in cache, I/O, and memory in hypervisors for hypervisors, solution developers, and users who have enabled Intel VT. The result is a server’s virtual machines (VM) run more cost effectively. The Intel VT portfolio includes:</a:t>
            </a:r>
          </a:p>
          <a:p>
            <a:r>
              <a:rPr lang="en-US" dirty="0" smtClean="0"/>
              <a:t>CPU virtualization features enable abstraction of the full power of the Intel CPU to a VM. Software in the VM can run as if it was running natively on a dedicated CPU. This feature also provides for live migration from one Intel CPU generation to another, as well as nested virtualization.</a:t>
            </a:r>
          </a:p>
          <a:p>
            <a:r>
              <a:rPr lang="en-US" dirty="0" smtClean="0"/>
              <a:t>Memory virtualization features allow abstraction, isolation, and monitoring of memory on a per VM basis. These features facilitate live migration of VMs, add to fault tolerance, and enhance security. Features include direct memory access (DMA) remapping, and extended page tables (EPT), including their extensions: accessed and dirty bits, and fast switching of EPT contexts.</a:t>
            </a:r>
          </a:p>
          <a:p>
            <a:r>
              <a:rPr lang="en-US" dirty="0" smtClean="0"/>
              <a:t>I/O virtualization features facilitate offloading the multi-core packet process to network adapters as well as direct assignment of virtual machines to virtual functions, including disk I/O. </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16</a:t>
            </a:fld>
            <a:endParaRPr lang="en-US" dirty="0"/>
          </a:p>
        </p:txBody>
      </p:sp>
    </p:spTree>
    <p:extLst>
      <p:ext uri="{BB962C8B-B14F-4D97-AF65-F5344CB8AC3E}">
        <p14:creationId xmlns:p14="http://schemas.microsoft.com/office/powerpoint/2010/main" val="3150833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Virtual Machine Device Queues (VMDQ)</a:t>
            </a:r>
            <a:r>
              <a:rPr lang="en-US" sz="1200" kern="1200" dirty="0" smtClean="0">
                <a:solidFill>
                  <a:schemeClr val="tx1"/>
                </a:solidFill>
                <a:effectLst/>
                <a:latin typeface="+mn-lt"/>
                <a:ea typeface="+mn-ea"/>
                <a:cs typeface="+mn-cs"/>
              </a:rPr>
              <a:t> – Improves traffic management within the server by offloading traffic sorting and routing from the hypervisor’s virtual switch to the Intel Ethernet Controller. By working with VMware NetQueue or Microsoft Virtual Machine (VM) Queues, VMDQ enables traffic steering and balanced bandwidth allocation across the Intel Ethernet Controller’s multiple hardware queues.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17</a:t>
            </a:fld>
            <a:endParaRPr lang="en-US" dirty="0"/>
          </a:p>
        </p:txBody>
      </p:sp>
    </p:spTree>
    <p:extLst>
      <p:ext uri="{BB962C8B-B14F-4D97-AF65-F5344CB8AC3E}">
        <p14:creationId xmlns:p14="http://schemas.microsoft.com/office/powerpoint/2010/main" val="1340920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hlinkClick r:id="rId3"/>
              </a:rPr>
              <a:t>Single Root I/O Virtualization (SR-IVO)</a:t>
            </a:r>
            <a:r>
              <a:rPr lang="en-US" sz="1200" kern="1200" dirty="0" smtClean="0">
                <a:solidFill>
                  <a:schemeClr val="tx1"/>
                </a:solidFill>
                <a:effectLst/>
                <a:latin typeface="+mn-lt"/>
                <a:ea typeface="+mn-ea"/>
                <a:cs typeface="+mn-cs"/>
              </a:rPr>
              <a:t> – Allows partitioning of a single Intel Ethernet Server Adapter port into multiple virtual functions. Administrators can use these virtual ports to create multiple isolated connections to virtual machines. It can also be used to remove the CPU from the process of moving data to and from a VM. Data is DMA’d directly to and from a VM without the software switch in the VM ever ‘touching’ it.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B0929F6-E0D9-B44A-9A3A-69CDCA1B6048}" type="slidenum">
              <a:rPr lang="en-US" smtClean="0"/>
              <a:pPr/>
              <a:t>18</a:t>
            </a:fld>
            <a:endParaRPr lang="en-US" dirty="0"/>
          </a:p>
        </p:txBody>
      </p:sp>
    </p:spTree>
    <p:extLst>
      <p:ext uri="{BB962C8B-B14F-4D97-AF65-F5344CB8AC3E}">
        <p14:creationId xmlns:p14="http://schemas.microsoft.com/office/powerpoint/2010/main" val="1271117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Intel Data Direct I/O Technology enhancements (Intel DDIO)</a:t>
            </a:r>
            <a:r>
              <a:rPr lang="en-US" sz="1200" kern="1200" dirty="0" smtClean="0">
                <a:solidFill>
                  <a:schemeClr val="tx1"/>
                </a:solidFill>
                <a:effectLst/>
                <a:latin typeface="+mn-lt"/>
                <a:ea typeface="+mn-ea"/>
                <a:cs typeface="+mn-cs"/>
              </a:rPr>
              <a:t> – First introduced in the Intel Xeon processor E5 family and Intel Xeon processor E7 v2 family as a key feature of Intel Integrated I/O. It allows Intel Ethernet Controllers and adapters to talk directly with the processor cache, Intel DDIO makes the processor cache the primary destination and source of I/O rather than main memory. This re-architecture of the flow of I/O data, helping to deliver increased bandwidth, lower latency, and reduced power consumption.</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19</a:t>
            </a:fld>
            <a:endParaRPr lang="en-US" dirty="0"/>
          </a:p>
        </p:txBody>
      </p:sp>
    </p:spTree>
    <p:extLst>
      <p:ext uri="{BB962C8B-B14F-4D97-AF65-F5344CB8AC3E}">
        <p14:creationId xmlns:p14="http://schemas.microsoft.com/office/powerpoint/2010/main" val="311897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Intel commissioned Principled Technologies to evaluate the impact of upgrading processor, disk, and networking components both individually and together. In this </a:t>
            </a:r>
            <a:r>
              <a:rPr lang="en-US" sz="1200" u="sng" kern="1200" dirty="0" smtClean="0">
                <a:solidFill>
                  <a:schemeClr val="tx1"/>
                </a:solidFill>
                <a:effectLst/>
                <a:latin typeface="+mn-lt"/>
                <a:ea typeface="+mn-ea"/>
                <a:cs typeface="+mn-cs"/>
                <a:hlinkClick r:id="rId3"/>
              </a:rPr>
              <a:t>study</a:t>
            </a:r>
            <a:r>
              <a:rPr lang="en-US" sz="1200" kern="1200" dirty="0" smtClean="0">
                <a:solidFill>
                  <a:schemeClr val="tx1"/>
                </a:solidFill>
                <a:effectLst/>
                <a:latin typeface="+mn-lt"/>
                <a:ea typeface="+mn-ea"/>
                <a:cs typeface="+mn-cs"/>
              </a:rPr>
              <a:t>, the Principled Technologies labs found that by just upgrading to the CPU to the Intel Xeon processor E5-2699, and operating system to Microsoft Windows Server 2012 R2, resulted in a 16 % increase in the number of VMs the system could support. Additional upgrades from SAS disk drives to Intel SSD DCS3700 drives and 1GbE to 10GbE Intel Ethernet CNA X520 provided a 67% increase in the number of VMs supported.</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20</a:t>
            </a:fld>
            <a:endParaRPr lang="en-US" dirty="0"/>
          </a:p>
        </p:txBody>
      </p:sp>
    </p:spTree>
    <p:extLst>
      <p:ext uri="{BB962C8B-B14F-4D97-AF65-F5344CB8AC3E}">
        <p14:creationId xmlns:p14="http://schemas.microsoft.com/office/powerpoint/2010/main" val="99432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Who is providing solutions into the 10GbE market? According to Crehan Research, Intel placed a commanding 7,425 ports shipped into the market in 2015 Q3, followed by Broadcom at 2,779 ports, QLogic at 484.7 ports and Emulex at 291 ports. The following chart shows the overall market segment share (MSS) for Ethernet LOM &amp; NIC Ports.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Leveraging the leader</a:t>
            </a:r>
            <a:r>
              <a:rPr lang="en-US" sz="1200" kern="1200" baseline="0" dirty="0" smtClean="0">
                <a:solidFill>
                  <a:schemeClr val="tx1"/>
                </a:solidFill>
                <a:effectLst/>
                <a:latin typeface="+mn-lt"/>
                <a:ea typeface="+mn-ea"/>
                <a:cs typeface="+mn-cs"/>
              </a:rPr>
              <a:t> in 10GbE NIC adapters </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a:t>
            </a:fld>
            <a:endParaRPr lang="en-US" dirty="0"/>
          </a:p>
        </p:txBody>
      </p:sp>
    </p:spTree>
    <p:extLst>
      <p:ext uri="{BB962C8B-B14F-4D97-AF65-F5344CB8AC3E}">
        <p14:creationId xmlns:p14="http://schemas.microsoft.com/office/powerpoint/2010/main" val="1555313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represents the results</a:t>
            </a:r>
            <a:r>
              <a:rPr lang="en-US" baseline="0" dirty="0" smtClean="0"/>
              <a:t> of the Principled Technologies study</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21</a:t>
            </a:fld>
            <a:endParaRPr lang="en-US" dirty="0"/>
          </a:p>
        </p:txBody>
      </p:sp>
    </p:spTree>
    <p:extLst>
      <p:ext uri="{BB962C8B-B14F-4D97-AF65-F5344CB8AC3E}">
        <p14:creationId xmlns:p14="http://schemas.microsoft.com/office/powerpoint/2010/main" val="188807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hlinkClick r:id="rId3"/>
              </a:rPr>
              <a:t>Intel Ethernet Converged Network Adapter (CNA) X520 using Intel 82599 Controller</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Benefits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Designed as a low cost, low power adapter, provides 10Gb Ethernet Blade, Direct Attach, or Fiber Optic Connectivity. Also provides a high-volume stable architecture with broad operating system support. Available as CNAs, LOM, and custom mezzanine adapters from most OEMs.</a:t>
            </a:r>
          </a:p>
          <a:p>
            <a:r>
              <a:rPr lang="en-US" sz="1200" b="1" kern="1200" dirty="0" smtClean="0">
                <a:solidFill>
                  <a:schemeClr val="tx1"/>
                </a:solidFill>
                <a:effectLst/>
                <a:latin typeface="+mn-lt"/>
                <a:ea typeface="+mn-ea"/>
                <a:cs typeface="+mn-cs"/>
              </a:rPr>
              <a:t>Features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Low cost, low power 10 Gigabit Ethernet (10GbE) performance</a:t>
            </a:r>
          </a:p>
          <a:p>
            <a:pPr lvl="0"/>
            <a:r>
              <a:rPr lang="en-US" sz="1200" kern="1200" dirty="0" smtClean="0">
                <a:solidFill>
                  <a:schemeClr val="tx1"/>
                </a:solidFill>
                <a:effectLst/>
                <a:latin typeface="+mn-lt"/>
                <a:ea typeface="+mn-ea"/>
                <a:cs typeface="+mn-cs"/>
              </a:rPr>
              <a:t>Provides 2 ports with 16 queues per port</a:t>
            </a:r>
          </a:p>
          <a:p>
            <a:pPr lvl="0"/>
            <a:r>
              <a:rPr lang="en-US" sz="1200" kern="1200" dirty="0" smtClean="0">
                <a:solidFill>
                  <a:schemeClr val="tx1"/>
                </a:solidFill>
                <a:effectLst/>
                <a:latin typeface="+mn-lt"/>
                <a:ea typeface="+mn-ea"/>
                <a:cs typeface="+mn-cs"/>
              </a:rPr>
              <a:t>Backward compatible with existing 1000BASE-T networks</a:t>
            </a:r>
          </a:p>
          <a:p>
            <a:pPr lvl="0"/>
            <a:r>
              <a:rPr lang="en-US" sz="1200" kern="1200" dirty="0" smtClean="0">
                <a:solidFill>
                  <a:schemeClr val="tx1"/>
                </a:solidFill>
                <a:effectLst/>
                <a:latin typeface="+mn-lt"/>
                <a:ea typeface="+mn-ea"/>
                <a:cs typeface="+mn-cs"/>
              </a:rPr>
              <a:t>Provides 64 Virtual Station Interfaces</a:t>
            </a:r>
          </a:p>
          <a:p>
            <a:pPr lvl="0"/>
            <a:r>
              <a:rPr lang="en-US" sz="1200" kern="1200" dirty="0" smtClean="0">
                <a:solidFill>
                  <a:schemeClr val="tx1"/>
                </a:solidFill>
                <a:effectLst/>
                <a:latin typeface="+mn-lt"/>
                <a:ea typeface="+mn-ea"/>
                <a:cs typeface="+mn-cs"/>
              </a:rPr>
              <a:t>Intel Ethernet Flow Director – TCP/IP or SCTP/IP protocols only</a:t>
            </a:r>
          </a:p>
          <a:p>
            <a:pPr lvl="0"/>
            <a:r>
              <a:rPr lang="en-US" sz="1200" kern="1200" dirty="0" smtClean="0">
                <a:solidFill>
                  <a:schemeClr val="tx1"/>
                </a:solidFill>
                <a:effectLst/>
                <a:latin typeface="+mn-lt"/>
                <a:ea typeface="+mn-ea"/>
                <a:cs typeface="+mn-cs"/>
              </a:rPr>
              <a:t>Compatible with Intel I/O Technology including VMDq, Next-Generation VMDq (64 queues per port)</a:t>
            </a:r>
          </a:p>
          <a:p>
            <a:pPr lvl="0"/>
            <a:r>
              <a:rPr lang="en-US" sz="1200" kern="1200" dirty="0" smtClean="0">
                <a:solidFill>
                  <a:schemeClr val="tx1"/>
                </a:solidFill>
                <a:effectLst/>
                <a:latin typeface="+mn-lt"/>
                <a:ea typeface="+mn-ea"/>
                <a:cs typeface="+mn-cs"/>
              </a:rPr>
              <a:t>Compatible with IPv6 Offloading, Advanced packet filtering</a:t>
            </a:r>
          </a:p>
          <a:p>
            <a:pPr lvl="0"/>
            <a:r>
              <a:rPr lang="en-US" sz="1200" kern="1200" dirty="0" smtClean="0">
                <a:solidFill>
                  <a:schemeClr val="tx1"/>
                </a:solidFill>
                <a:effectLst/>
                <a:latin typeface="+mn-lt"/>
                <a:ea typeface="+mn-ea"/>
                <a:cs typeface="+mn-cs"/>
              </a:rPr>
              <a:t>VLAN support with VLAN tag insertion, stripping and packet filtering for up to 4096 tags</a:t>
            </a:r>
          </a:p>
          <a:p>
            <a:pPr lvl="0"/>
            <a:r>
              <a:rPr lang="en-US" sz="1200" kern="1200" dirty="0" smtClean="0">
                <a:solidFill>
                  <a:schemeClr val="tx1"/>
                </a:solidFill>
                <a:effectLst/>
                <a:latin typeface="+mn-lt"/>
                <a:ea typeface="+mn-ea"/>
                <a:cs typeface="+mn-cs"/>
              </a:rPr>
              <a:t>Delivers same throughput as ten dual-port one-Gigabit adapters</a:t>
            </a:r>
          </a:p>
          <a:p>
            <a:pPr lvl="0"/>
            <a:r>
              <a:rPr lang="en-US" sz="1200" kern="1200" dirty="0" smtClean="0">
                <a:solidFill>
                  <a:schemeClr val="tx1"/>
                </a:solidFill>
                <a:effectLst/>
                <a:latin typeface="+mn-lt"/>
                <a:ea typeface="+mn-ea"/>
                <a:cs typeface="+mn-cs"/>
              </a:rPr>
              <a:t>Unified networking, delivering LAN, iSCSI and FCoE in one low cost CNA</a:t>
            </a:r>
          </a:p>
          <a:p>
            <a:r>
              <a:rPr lang="en-US" sz="1200" b="1" kern="1200" dirty="0" smtClean="0">
                <a:solidFill>
                  <a:schemeClr val="tx1"/>
                </a:solidFill>
                <a:effectLst/>
                <a:latin typeface="+mn-lt"/>
                <a:ea typeface="+mn-ea"/>
                <a:cs typeface="+mn-cs"/>
              </a:rPr>
              <a:t>Target Market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Enterprise networking</a:t>
            </a:r>
            <a:r>
              <a:rPr lang="en-US" sz="1200" kern="1200" dirty="0" smtClean="0">
                <a:solidFill>
                  <a:schemeClr val="tx1"/>
                </a:solidFill>
                <a:effectLst/>
                <a:latin typeface="+mn-lt"/>
                <a:ea typeface="+mn-ea"/>
                <a:cs typeface="+mn-cs"/>
              </a:rPr>
              <a:t> — Customers needing networking performance, energy efficiency, broad Operating System (OS) and Virtual Machine Monitor (VMM) support, automation (including resource provisioning and monitoring, and workload balancing), converged networking, and emerging standards.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22</a:t>
            </a:fld>
            <a:endParaRPr lang="en-US" dirty="0"/>
          </a:p>
        </p:txBody>
      </p:sp>
    </p:spTree>
    <p:extLst>
      <p:ext uri="{BB962C8B-B14F-4D97-AF65-F5344CB8AC3E}">
        <p14:creationId xmlns:p14="http://schemas.microsoft.com/office/powerpoint/2010/main" val="4155026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hlinkClick r:id="rId3"/>
              </a:rPr>
              <a:t>Intel Ethernet CNA X540 using Intel Ethernet Controller X540</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Benefits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Brings 10 Gigabit 10BASE-T Ethernet to a broad market with reduced power, performance improvements, and deployment flexibility. Simplifies the transition to 10GbE through Backward Compatibility with existing 1GBE networks. Industry First Dual-Port 10GBASE-T adapter with single-chip solution with integrated MAC + PHY</a:t>
            </a:r>
          </a:p>
          <a:p>
            <a:r>
              <a:rPr lang="en-US" sz="1200" b="1" kern="1200" dirty="0" smtClean="0">
                <a:solidFill>
                  <a:schemeClr val="tx1"/>
                </a:solidFill>
                <a:effectLst/>
                <a:latin typeface="+mn-lt"/>
                <a:ea typeface="+mn-ea"/>
                <a:cs typeface="+mn-cs"/>
              </a:rPr>
              <a:t>Features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Low cost, low power 10 Gigabit Ethernet (10GbE) performance</a:t>
            </a:r>
          </a:p>
          <a:p>
            <a:pPr lvl="0"/>
            <a:r>
              <a:rPr lang="en-US" sz="1200" kern="1200" dirty="0" smtClean="0">
                <a:solidFill>
                  <a:schemeClr val="tx1"/>
                </a:solidFill>
                <a:effectLst/>
                <a:latin typeface="+mn-lt"/>
                <a:ea typeface="+mn-ea"/>
                <a:cs typeface="+mn-cs"/>
              </a:rPr>
              <a:t>Backward compatible with existing 1000BASE-T networks simplifies transition to 10GbE</a:t>
            </a:r>
          </a:p>
          <a:p>
            <a:pPr lvl="0"/>
            <a:r>
              <a:rPr lang="en-US" sz="1200" kern="1200" dirty="0" smtClean="0">
                <a:solidFill>
                  <a:schemeClr val="tx1"/>
                </a:solidFill>
                <a:effectLst/>
                <a:latin typeface="+mn-lt"/>
                <a:ea typeface="+mn-ea"/>
                <a:cs typeface="+mn-cs"/>
              </a:rPr>
              <a:t>Uses standard CAT-6a cabling with RJ45 connections</a:t>
            </a:r>
          </a:p>
          <a:p>
            <a:pPr lvl="0"/>
            <a:r>
              <a:rPr lang="en-US" sz="1200" kern="1200" dirty="0" smtClean="0">
                <a:solidFill>
                  <a:schemeClr val="tx1"/>
                </a:solidFill>
                <a:effectLst/>
                <a:latin typeface="+mn-lt"/>
                <a:ea typeface="+mn-ea"/>
                <a:cs typeface="+mn-cs"/>
              </a:rPr>
              <a:t>Flexible I/O virtualization for port partitioning and quality of service (QoS) of up to 64 virtual ports</a:t>
            </a:r>
          </a:p>
          <a:p>
            <a:pPr lvl="0"/>
            <a:r>
              <a:rPr lang="en-US" sz="1200" kern="1200" dirty="0" smtClean="0">
                <a:solidFill>
                  <a:schemeClr val="tx1"/>
                </a:solidFill>
                <a:effectLst/>
                <a:latin typeface="+mn-lt"/>
                <a:ea typeface="+mn-ea"/>
                <a:cs typeface="+mn-cs"/>
              </a:rPr>
              <a:t>Unified networking, delivering LAN, iSCSI and FCoE in one low cost CNA</a:t>
            </a:r>
          </a:p>
          <a:p>
            <a:r>
              <a:rPr lang="en-US" sz="1200" b="1" kern="1200" dirty="0" smtClean="0">
                <a:solidFill>
                  <a:schemeClr val="tx1"/>
                </a:solidFill>
                <a:effectLst/>
                <a:latin typeface="+mn-lt"/>
                <a:ea typeface="+mn-ea"/>
                <a:cs typeface="+mn-cs"/>
              </a:rPr>
              <a:t>Target Market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Enterprise networking</a:t>
            </a:r>
            <a:r>
              <a:rPr lang="en-US" sz="1200" kern="1200" dirty="0" smtClean="0">
                <a:solidFill>
                  <a:schemeClr val="tx1"/>
                </a:solidFill>
                <a:effectLst/>
                <a:latin typeface="+mn-lt"/>
                <a:ea typeface="+mn-ea"/>
                <a:cs typeface="+mn-cs"/>
              </a:rPr>
              <a:t> — Customers needing 10BASE-T networking performance, energy efficiency, broad Operating System (OS) and Virtual Machine Monitor (VMM) support, automation (including resource provisioning and monitoring, and workload balancing), converged networking, and emerging standards.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B0929F6-E0D9-B44A-9A3A-69CDCA1B6048}" type="slidenum">
              <a:rPr lang="en-US" smtClean="0"/>
              <a:pPr/>
              <a:t>23</a:t>
            </a:fld>
            <a:endParaRPr lang="en-US" dirty="0"/>
          </a:p>
        </p:txBody>
      </p:sp>
    </p:spTree>
    <p:extLst>
      <p:ext uri="{BB962C8B-B14F-4D97-AF65-F5344CB8AC3E}">
        <p14:creationId xmlns:p14="http://schemas.microsoft.com/office/powerpoint/2010/main" val="1125705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hlinkClick r:id="rId3"/>
              </a:rPr>
              <a:t>Intel Ethernet CNA XL710</a:t>
            </a:r>
            <a:r>
              <a:rPr lang="en-US" sz="1200" b="1" kern="1200" dirty="0" smtClean="0">
                <a:solidFill>
                  <a:schemeClr val="tx1"/>
                </a:solidFill>
                <a:effectLst/>
                <a:latin typeface="+mn-lt"/>
                <a:ea typeface="+mn-ea"/>
                <a:cs typeface="+mn-cs"/>
              </a:rPr>
              <a:t> and </a:t>
            </a:r>
            <a:r>
              <a:rPr lang="en-US" sz="1200" b="1" u="sng" kern="1200" dirty="0" smtClean="0">
                <a:solidFill>
                  <a:schemeClr val="tx1"/>
                </a:solidFill>
                <a:effectLst/>
                <a:latin typeface="+mn-lt"/>
                <a:ea typeface="+mn-ea"/>
                <a:cs typeface="+mn-cs"/>
                <a:hlinkClick r:id="rId3"/>
              </a:rPr>
              <a:t>Ethernet CNA X710</a:t>
            </a:r>
            <a:r>
              <a:rPr lang="en-US" sz="1200" b="1"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Benefits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Brings 10 Gigabit Ethernet to the broad market with reduced power, performance improvements, and deployment flexibility. The XL710 can be deployed as Converged Network Adapters (CNA), backplanes, and LAN on Motherboard (LOM).</a:t>
            </a:r>
          </a:p>
          <a:p>
            <a:r>
              <a:rPr lang="en-US" sz="1200" b="1" kern="1200" dirty="0" smtClean="0">
                <a:solidFill>
                  <a:schemeClr val="tx1"/>
                </a:solidFill>
                <a:effectLst/>
                <a:latin typeface="+mn-lt"/>
                <a:ea typeface="+mn-ea"/>
                <a:cs typeface="+mn-cs"/>
              </a:rPr>
              <a:t>Features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Low power single chip design for PCI Express 3.0</a:t>
            </a:r>
          </a:p>
          <a:p>
            <a:pPr lvl="0"/>
            <a:r>
              <a:rPr lang="en-US" sz="1200" kern="1200" dirty="0" smtClean="0">
                <a:solidFill>
                  <a:schemeClr val="tx1"/>
                </a:solidFill>
                <a:effectLst/>
                <a:latin typeface="+mn-lt"/>
                <a:ea typeface="+mn-ea"/>
                <a:cs typeface="+mn-cs"/>
              </a:rPr>
              <a:t>Software configurable Ethernet Port Speed for up to 2x10GbE or up to 2x20GbE</a:t>
            </a:r>
          </a:p>
          <a:p>
            <a:pPr lvl="0"/>
            <a:r>
              <a:rPr lang="en-US" sz="1200" kern="1200" dirty="0" smtClean="0">
                <a:solidFill>
                  <a:schemeClr val="tx1"/>
                </a:solidFill>
                <a:effectLst/>
                <a:latin typeface="+mn-lt"/>
                <a:ea typeface="+mn-ea"/>
                <a:cs typeface="+mn-cs"/>
              </a:rPr>
              <a:t>Interfaces for Converged Network Adapters, backplanes and LAN on Motherboard</a:t>
            </a:r>
          </a:p>
          <a:p>
            <a:pPr lvl="0"/>
            <a:r>
              <a:rPr lang="en-US" sz="1200" kern="1200" dirty="0" smtClean="0">
                <a:solidFill>
                  <a:schemeClr val="tx1"/>
                </a:solidFill>
                <a:effectLst/>
                <a:latin typeface="+mn-lt"/>
                <a:ea typeface="+mn-ea"/>
                <a:cs typeface="+mn-cs"/>
              </a:rPr>
              <a:t>Network virtualization Overlay stateless offloads for Geneve, VXLAN, and NVGRE</a:t>
            </a:r>
          </a:p>
          <a:p>
            <a:pPr lvl="0"/>
            <a:r>
              <a:rPr lang="en-US" sz="1200" kern="1200" dirty="0" smtClean="0">
                <a:solidFill>
                  <a:schemeClr val="tx1"/>
                </a:solidFill>
                <a:effectLst/>
                <a:latin typeface="+mn-lt"/>
                <a:ea typeface="+mn-ea"/>
                <a:cs typeface="+mn-cs"/>
              </a:rPr>
              <a:t>Intelligent load balancing for high performance traffic flows of virtual machines</a:t>
            </a:r>
          </a:p>
          <a:p>
            <a:pPr lvl="0"/>
            <a:r>
              <a:rPr lang="en-US" sz="1200" kern="1200" dirty="0" smtClean="0">
                <a:solidFill>
                  <a:schemeClr val="tx1"/>
                </a:solidFill>
                <a:effectLst/>
                <a:latin typeface="+mn-lt"/>
                <a:ea typeface="+mn-ea"/>
                <a:cs typeface="+mn-cs"/>
              </a:rPr>
              <a:t>Intelligent Offloads accelerate operating system storage initiators to deliver high performance for NAS (NFS, SMB), and SAN (iSCSI)</a:t>
            </a:r>
          </a:p>
          <a:p>
            <a:pPr lvl="0"/>
            <a:r>
              <a:rPr lang="en-US" sz="1200" kern="1200" dirty="0" smtClean="0">
                <a:solidFill>
                  <a:schemeClr val="tx1"/>
                </a:solidFill>
                <a:effectLst/>
                <a:latin typeface="+mn-lt"/>
                <a:ea typeface="+mn-ea"/>
                <a:cs typeface="+mn-cs"/>
              </a:rPr>
              <a:t>Intel Data Plane Development Kit (DPDK) optimized for efficient packet processing to support Network Function Virtualization (NFV)</a:t>
            </a:r>
          </a:p>
          <a:p>
            <a:pPr lvl="0"/>
            <a:r>
              <a:rPr lang="en-US" sz="1200" kern="1200" dirty="0" smtClean="0">
                <a:solidFill>
                  <a:schemeClr val="tx1"/>
                </a:solidFill>
                <a:effectLst/>
                <a:latin typeface="+mn-lt"/>
                <a:ea typeface="+mn-ea"/>
                <a:cs typeface="+mn-cs"/>
              </a:rPr>
              <a:t>Intel Ethernet Flow Director for hardware based application traffic steering</a:t>
            </a:r>
          </a:p>
          <a:p>
            <a:pPr lvl="0"/>
            <a:r>
              <a:rPr lang="en-US" sz="1200" kern="1200" dirty="0" smtClean="0">
                <a:solidFill>
                  <a:schemeClr val="tx1"/>
                </a:solidFill>
                <a:effectLst/>
                <a:latin typeface="+mn-lt"/>
                <a:ea typeface="+mn-ea"/>
                <a:cs typeface="+mn-cs"/>
              </a:rPr>
              <a:t>Intel Data Direct I/O (Intel DDIO) makes the processor cache the primary destination and source of I/O data rather than main memory</a:t>
            </a:r>
          </a:p>
          <a:p>
            <a:r>
              <a:rPr lang="en-US" sz="1200" b="1" kern="1200" dirty="0" smtClean="0">
                <a:solidFill>
                  <a:schemeClr val="tx1"/>
                </a:solidFill>
                <a:effectLst/>
                <a:latin typeface="+mn-lt"/>
                <a:ea typeface="+mn-ea"/>
                <a:cs typeface="+mn-cs"/>
              </a:rPr>
              <a:t>Target Market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Enterprise networking</a:t>
            </a:r>
            <a:r>
              <a:rPr lang="en-US" sz="1200" kern="1200" dirty="0" smtClean="0">
                <a:solidFill>
                  <a:schemeClr val="tx1"/>
                </a:solidFill>
                <a:effectLst/>
                <a:latin typeface="+mn-lt"/>
                <a:ea typeface="+mn-ea"/>
                <a:cs typeface="+mn-cs"/>
              </a:rPr>
              <a:t> — Customers needing networking performance, energy efficiency, broad Operating System (OS) and Virtual Machine Monitor (VMM) support, automation (including resource provisioning and monitoring, and workload balancing), converged networking, and emerging standards. Examples are data centers looking for Data Center Bridging (DCB) and Virtual Bridging (VEB).</a:t>
            </a:r>
          </a:p>
          <a:p>
            <a:r>
              <a:rPr lang="en-US" sz="1200" u="sng" kern="1200" dirty="0" smtClean="0">
                <a:solidFill>
                  <a:schemeClr val="tx1"/>
                </a:solidFill>
                <a:effectLst/>
                <a:latin typeface="+mn-lt"/>
                <a:ea typeface="+mn-ea"/>
                <a:cs typeface="+mn-cs"/>
              </a:rPr>
              <a:t>Cloud networking</a:t>
            </a:r>
            <a:r>
              <a:rPr lang="en-US" sz="1200" kern="1200" dirty="0" smtClean="0">
                <a:solidFill>
                  <a:schemeClr val="tx1"/>
                </a:solidFill>
                <a:effectLst/>
                <a:latin typeface="+mn-lt"/>
                <a:ea typeface="+mn-ea"/>
                <a:cs typeface="+mn-cs"/>
              </a:rPr>
              <a:t> — Cloud customers needing computing infrastructure and software are sold as services, and where cloud service providers drive unique requirements, the XL710 has these strengths: networking performance, energy efficiency, automation (including resource provisioning and monitoring, and workload balancing), sophisticated packet header parsing, and quality open source drivers. In the case where computing infrastructure is sold as a service, the XL710 features important in Enterprise networking and HPC can also be important to the cloud.</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24</a:t>
            </a:fld>
            <a:endParaRPr lang="en-US" dirty="0"/>
          </a:p>
        </p:txBody>
      </p:sp>
    </p:spTree>
    <p:extLst>
      <p:ext uri="{BB962C8B-B14F-4D97-AF65-F5344CB8AC3E}">
        <p14:creationId xmlns:p14="http://schemas.microsoft.com/office/powerpoint/2010/main" val="19306767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Intel</a:t>
            </a:r>
            <a:r>
              <a:rPr lang="en-US" baseline="0" dirty="0" smtClean="0"/>
              <a:t> XL710 and X710, due to their ability to provide 40GbE, have particular markets where increased network speed is an advantage.</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25</a:t>
            </a:fld>
            <a:endParaRPr lang="en-US" dirty="0"/>
          </a:p>
        </p:txBody>
      </p:sp>
    </p:spTree>
    <p:extLst>
      <p:ext uri="{BB962C8B-B14F-4D97-AF65-F5344CB8AC3E}">
        <p14:creationId xmlns:p14="http://schemas.microsoft.com/office/powerpoint/2010/main" val="618969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Intel</a:t>
            </a:r>
            <a:r>
              <a:rPr lang="en-US" baseline="0" dirty="0" smtClean="0"/>
              <a:t> XL710 and X710, due to their ability to provide 40GbE, have particular markets where increased network speed is an advantage.</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26</a:t>
            </a:fld>
            <a:endParaRPr lang="en-US" dirty="0"/>
          </a:p>
        </p:txBody>
      </p:sp>
    </p:spTree>
    <p:extLst>
      <p:ext uri="{BB962C8B-B14F-4D97-AF65-F5344CB8AC3E}">
        <p14:creationId xmlns:p14="http://schemas.microsoft.com/office/powerpoint/2010/main" val="36803523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Features</a:t>
            </a:r>
            <a:r>
              <a:rPr lang="en-US" baseline="0" dirty="0" smtClean="0"/>
              <a:t> reference of Intel 10GbE solutions</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27</a:t>
            </a:fld>
            <a:endParaRPr lang="en-US" dirty="0"/>
          </a:p>
        </p:txBody>
      </p:sp>
    </p:spTree>
    <p:extLst>
      <p:ext uri="{BB962C8B-B14F-4D97-AF65-F5344CB8AC3E}">
        <p14:creationId xmlns:p14="http://schemas.microsoft.com/office/powerpoint/2010/main" val="428661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Features</a:t>
            </a:r>
            <a:r>
              <a:rPr lang="en-US" baseline="0" dirty="0" smtClean="0"/>
              <a:t> reference of Intel 10GbE solutions</a:t>
            </a:r>
            <a:endParaRPr lang="en-US" dirty="0" smtClean="0"/>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28</a:t>
            </a:fld>
            <a:endParaRPr lang="en-US" dirty="0"/>
          </a:p>
        </p:txBody>
      </p:sp>
    </p:spTree>
    <p:extLst>
      <p:ext uri="{BB962C8B-B14F-4D97-AF65-F5344CB8AC3E}">
        <p14:creationId xmlns:p14="http://schemas.microsoft.com/office/powerpoint/2010/main" val="34999867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Intel and HP® commissioned IDG Research Services to do a study </a:t>
            </a:r>
            <a:r>
              <a:rPr lang="en-US" sz="1200" u="sng" kern="1200" dirty="0" smtClean="0">
                <a:solidFill>
                  <a:schemeClr val="tx1"/>
                </a:solidFill>
                <a:effectLst/>
                <a:latin typeface="+mn-lt"/>
                <a:ea typeface="+mn-ea"/>
                <a:cs typeface="+mn-cs"/>
                <a:hlinkClick r:id="rId3"/>
              </a:rPr>
              <a:t>Market Pulse: 10GbE Adoption</a:t>
            </a:r>
            <a:r>
              <a:rPr lang="en-US" sz="1200" kern="1200" dirty="0" smtClean="0">
                <a:solidFill>
                  <a:schemeClr val="tx1"/>
                </a:solidFill>
                <a:effectLst/>
                <a:latin typeface="+mn-lt"/>
                <a:ea typeface="+mn-ea"/>
                <a:cs typeface="+mn-cs"/>
              </a:rPr>
              <a:t> with InfoWorld and NetworkWorld. This study provides insight into the motivations for moving to 10GB and benefits organizations have experienced or expect to experience from the upgrade.</a:t>
            </a:r>
          </a:p>
          <a:p>
            <a:r>
              <a:rPr lang="en-US" sz="1200" kern="1200" dirty="0" smtClean="0">
                <a:solidFill>
                  <a:schemeClr val="tx1"/>
                </a:solidFill>
                <a:effectLst/>
                <a:latin typeface="+mn-lt"/>
                <a:ea typeface="+mn-ea"/>
                <a:cs typeface="+mn-cs"/>
              </a:rPr>
              <a:t>Key findings from the study include:</a:t>
            </a:r>
          </a:p>
          <a:p>
            <a:pPr lvl="0"/>
            <a:r>
              <a:rPr lang="en-US" sz="1200" kern="1200" dirty="0" smtClean="0">
                <a:solidFill>
                  <a:schemeClr val="tx1"/>
                </a:solidFill>
                <a:effectLst/>
                <a:latin typeface="+mn-lt"/>
                <a:ea typeface="+mn-ea"/>
                <a:cs typeface="+mn-cs"/>
              </a:rPr>
              <a:t>Of the respondents who have deployed or plan to deploy 10GbE</a:t>
            </a:r>
          </a:p>
          <a:p>
            <a:pPr lvl="1"/>
            <a:r>
              <a:rPr lang="en-US" sz="1200" kern="1200" dirty="0" smtClean="0">
                <a:solidFill>
                  <a:schemeClr val="tx1"/>
                </a:solidFill>
                <a:effectLst/>
                <a:latin typeface="+mn-lt"/>
                <a:ea typeface="+mn-ea"/>
                <a:cs typeface="+mn-cs"/>
              </a:rPr>
              <a:t>The biggest drivers for deployment are data center agility and virtualization/private cloud.</a:t>
            </a:r>
          </a:p>
          <a:p>
            <a:pPr lvl="1"/>
            <a:r>
              <a:rPr lang="en-US" sz="1200" kern="1200" dirty="0" smtClean="0">
                <a:solidFill>
                  <a:schemeClr val="tx1"/>
                </a:solidFill>
                <a:effectLst/>
                <a:latin typeface="+mn-lt"/>
                <a:ea typeface="+mn-ea"/>
                <a:cs typeface="+mn-cs"/>
              </a:rPr>
              <a:t>Large organizations (1,000 or more employees) are significantly more likely to cite consolidation of multiple GbE connections to 10GbE, and deployments of applications that require more bandwidth as drivers for 10GbE deployment.</a:t>
            </a:r>
          </a:p>
          <a:p>
            <a:pPr lvl="1"/>
            <a:r>
              <a:rPr lang="en-US" sz="1200" kern="1200" dirty="0" smtClean="0">
                <a:solidFill>
                  <a:schemeClr val="tx1"/>
                </a:solidFill>
                <a:effectLst/>
                <a:latin typeface="+mn-lt"/>
                <a:ea typeface="+mn-ea"/>
                <a:cs typeface="+mn-cs"/>
              </a:rPr>
              <a:t>77% say their organizations are already experiencing increase in application performance</a:t>
            </a:r>
          </a:p>
          <a:p>
            <a:pPr lvl="1"/>
            <a:r>
              <a:rPr lang="en-US" sz="1200" kern="1200" dirty="0" smtClean="0">
                <a:solidFill>
                  <a:schemeClr val="tx1"/>
                </a:solidFill>
                <a:effectLst/>
                <a:latin typeface="+mn-lt"/>
                <a:ea typeface="+mn-ea"/>
                <a:cs typeface="+mn-cs"/>
              </a:rPr>
              <a:t>67% say their organizations have experienced a more simplified network structure from their 10GbE deployment.</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29</a:t>
            </a:fld>
            <a:endParaRPr lang="en-US" dirty="0"/>
          </a:p>
        </p:txBody>
      </p:sp>
    </p:spTree>
    <p:extLst>
      <p:ext uri="{BB962C8B-B14F-4D97-AF65-F5344CB8AC3E}">
        <p14:creationId xmlns:p14="http://schemas.microsoft.com/office/powerpoint/2010/main" val="14357535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Product numbers of Intel NIC adapters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31</a:t>
            </a:fld>
            <a:endParaRPr lang="en-US" dirty="0"/>
          </a:p>
        </p:txBody>
      </p:sp>
    </p:spTree>
    <p:extLst>
      <p:ext uri="{BB962C8B-B14F-4D97-AF65-F5344CB8AC3E}">
        <p14:creationId xmlns:p14="http://schemas.microsoft.com/office/powerpoint/2010/main" val="352675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Intel white paper </a:t>
            </a:r>
            <a:r>
              <a:rPr lang="en-US" sz="1200" u="sng" kern="1200" dirty="0" smtClean="0">
                <a:solidFill>
                  <a:schemeClr val="tx1"/>
                </a:solidFill>
                <a:effectLst/>
                <a:latin typeface="+mn-lt"/>
                <a:ea typeface="+mn-ea"/>
                <a:cs typeface="+mn-cs"/>
                <a:hlinkClick r:id="rId3"/>
              </a:rPr>
              <a:t>10GBBase-T for Broad 10 Gigabit Adoption in the Data Center</a:t>
            </a:r>
            <a:r>
              <a:rPr lang="en-US" sz="1200" kern="1200" dirty="0" smtClean="0">
                <a:solidFill>
                  <a:schemeClr val="tx1"/>
                </a:solidFill>
                <a:effectLst/>
                <a:latin typeface="+mn-lt"/>
                <a:ea typeface="+mn-ea"/>
                <a:cs typeface="+mn-cs"/>
              </a:rPr>
              <a:t> provides valuable information on the driving forces for the adoption of 10GbE and the alternatives for delivering it to the data center including pros and cons of each method. </a:t>
            </a:r>
          </a:p>
          <a:p>
            <a:r>
              <a:rPr lang="en-US" sz="1200" kern="1200" dirty="0" smtClean="0">
                <a:solidFill>
                  <a:schemeClr val="tx1"/>
                </a:solidFill>
                <a:effectLst/>
                <a:latin typeface="+mn-lt"/>
                <a:ea typeface="+mn-ea"/>
                <a:cs typeface="+mn-cs"/>
              </a:rPr>
              <a:t>The driving forces listed include:</a:t>
            </a:r>
          </a:p>
          <a:p>
            <a:pPr lvl="0"/>
            <a:r>
              <a:rPr lang="en-US" sz="1200" kern="1200" dirty="0" smtClean="0">
                <a:solidFill>
                  <a:schemeClr val="tx1"/>
                </a:solidFill>
                <a:effectLst/>
                <a:latin typeface="+mn-lt"/>
                <a:ea typeface="+mn-ea"/>
                <a:cs typeface="+mn-cs"/>
              </a:rPr>
              <a:t>Provide greater bandwidth for virtualized servers.</a:t>
            </a:r>
          </a:p>
          <a:p>
            <a:pPr lvl="0"/>
            <a:r>
              <a:rPr lang="en-US" sz="1200" kern="1200" dirty="0" smtClean="0">
                <a:solidFill>
                  <a:schemeClr val="tx1"/>
                </a:solidFill>
                <a:effectLst/>
                <a:latin typeface="+mn-lt"/>
                <a:ea typeface="+mn-ea"/>
                <a:cs typeface="+mn-cs"/>
              </a:rPr>
              <a:t>Reduce complexities associated with using 1GbE for virtualized servers</a:t>
            </a:r>
          </a:p>
          <a:p>
            <a:pPr lvl="0"/>
            <a:r>
              <a:rPr lang="en-US" sz="1200" kern="1200" dirty="0" smtClean="0">
                <a:solidFill>
                  <a:schemeClr val="tx1"/>
                </a:solidFill>
                <a:effectLst/>
                <a:latin typeface="+mn-lt"/>
                <a:ea typeface="+mn-ea"/>
                <a:cs typeface="+mn-cs"/>
              </a:rPr>
              <a:t>Increase flexibility by combining data and storage networks on one unified network</a:t>
            </a:r>
          </a:p>
          <a:p>
            <a:pPr lvl="0"/>
            <a:r>
              <a:rPr lang="en-US" sz="1200" kern="1200" dirty="0" smtClean="0">
                <a:solidFill>
                  <a:schemeClr val="tx1"/>
                </a:solidFill>
                <a:effectLst/>
                <a:latin typeface="+mn-lt"/>
                <a:ea typeface="+mn-ea"/>
                <a:cs typeface="+mn-cs"/>
              </a:rPr>
              <a:t>Eliminate networking bottlenecks caused by technological advances such as faster processors and flash storage</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4</a:t>
            </a:fld>
            <a:endParaRPr lang="en-US" dirty="0"/>
          </a:p>
        </p:txBody>
      </p:sp>
    </p:spTree>
    <p:extLst>
      <p:ext uri="{BB962C8B-B14F-4D97-AF65-F5344CB8AC3E}">
        <p14:creationId xmlns:p14="http://schemas.microsoft.com/office/powerpoint/2010/main" val="6033297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Product numbers of Intel NIC adapters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32</a:t>
            </a:fld>
            <a:endParaRPr lang="en-US" dirty="0"/>
          </a:p>
        </p:txBody>
      </p:sp>
    </p:spTree>
    <p:extLst>
      <p:ext uri="{BB962C8B-B14F-4D97-AF65-F5344CB8AC3E}">
        <p14:creationId xmlns:p14="http://schemas.microsoft.com/office/powerpoint/2010/main" val="24364267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Product numbers of Intel NIC adapters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33</a:t>
            </a:fld>
            <a:endParaRPr lang="en-US" dirty="0"/>
          </a:p>
        </p:txBody>
      </p:sp>
    </p:spTree>
    <p:extLst>
      <p:ext uri="{BB962C8B-B14F-4D97-AF65-F5344CB8AC3E}">
        <p14:creationId xmlns:p14="http://schemas.microsoft.com/office/powerpoint/2010/main" val="562704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Product numbers of Intel NIC adapters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34</a:t>
            </a:fld>
            <a:endParaRPr lang="en-US" dirty="0"/>
          </a:p>
        </p:txBody>
      </p:sp>
    </p:spTree>
    <p:extLst>
      <p:ext uri="{BB962C8B-B14F-4D97-AF65-F5344CB8AC3E}">
        <p14:creationId xmlns:p14="http://schemas.microsoft.com/office/powerpoint/2010/main" val="38865596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Product numbers of Intel NIC adapters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35</a:t>
            </a:fld>
            <a:endParaRPr lang="en-US" dirty="0"/>
          </a:p>
        </p:txBody>
      </p:sp>
    </p:spTree>
    <p:extLst>
      <p:ext uri="{BB962C8B-B14F-4D97-AF65-F5344CB8AC3E}">
        <p14:creationId xmlns:p14="http://schemas.microsoft.com/office/powerpoint/2010/main" val="10416827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Product numbers of Intel NIC adapters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36</a:t>
            </a:fld>
            <a:endParaRPr lang="en-US" dirty="0"/>
          </a:p>
        </p:txBody>
      </p:sp>
    </p:spTree>
    <p:extLst>
      <p:ext uri="{BB962C8B-B14F-4D97-AF65-F5344CB8AC3E}">
        <p14:creationId xmlns:p14="http://schemas.microsoft.com/office/powerpoint/2010/main" val="961835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Intel and HP® commissioned IDG Research Services to do a study </a:t>
            </a:r>
            <a:r>
              <a:rPr lang="en-US" sz="1200" u="sng" kern="1200" dirty="0" smtClean="0">
                <a:solidFill>
                  <a:schemeClr val="tx1"/>
                </a:solidFill>
                <a:effectLst/>
                <a:latin typeface="+mn-lt"/>
                <a:ea typeface="+mn-ea"/>
                <a:cs typeface="+mn-cs"/>
                <a:hlinkClick r:id="rId3"/>
              </a:rPr>
              <a:t>Market Pulse: 10GbE Adoption</a:t>
            </a:r>
            <a:r>
              <a:rPr lang="en-US" sz="1200" kern="1200" dirty="0" smtClean="0">
                <a:solidFill>
                  <a:schemeClr val="tx1"/>
                </a:solidFill>
                <a:effectLst/>
                <a:latin typeface="+mn-lt"/>
                <a:ea typeface="+mn-ea"/>
                <a:cs typeface="+mn-cs"/>
              </a:rPr>
              <a:t> with InfoWorld and NetworkWorld. This study provides insight into the motivations for moving to 10GB and benefits organizations have experienced or expect to experience from the upgrade.</a:t>
            </a:r>
          </a:p>
          <a:p>
            <a:r>
              <a:rPr lang="en-US" sz="1200" kern="1200" dirty="0" smtClean="0">
                <a:solidFill>
                  <a:schemeClr val="tx1"/>
                </a:solidFill>
                <a:effectLst/>
                <a:latin typeface="+mn-lt"/>
                <a:ea typeface="+mn-ea"/>
                <a:cs typeface="+mn-cs"/>
              </a:rPr>
              <a:t>Key findings from the study include:</a:t>
            </a:r>
          </a:p>
          <a:p>
            <a:pPr lvl="0"/>
            <a:r>
              <a:rPr lang="en-US" sz="1200" kern="1200" dirty="0" smtClean="0">
                <a:solidFill>
                  <a:schemeClr val="tx1"/>
                </a:solidFill>
                <a:effectLst/>
                <a:latin typeface="+mn-lt"/>
                <a:ea typeface="+mn-ea"/>
                <a:cs typeface="+mn-cs"/>
              </a:rPr>
              <a:t>The top challenges for data centers and private cloud networks are the inability of bandwidth to keep up with faster servers, the increases in data volume, and Virtual Machine (VM) sprawl. 93% of respondents expect their organizations’ bandwidth to grow over the next twelve months by an average of 28%.</a:t>
            </a:r>
          </a:p>
          <a:p>
            <a:pPr lvl="0"/>
            <a:r>
              <a:rPr lang="en-US" sz="1200" kern="1200" dirty="0" smtClean="0">
                <a:solidFill>
                  <a:schemeClr val="tx1"/>
                </a:solidFill>
                <a:effectLst/>
                <a:latin typeface="+mn-lt"/>
                <a:ea typeface="+mn-ea"/>
                <a:cs typeface="+mn-cs"/>
              </a:rPr>
              <a:t>80% of the respondents have deployed or plan to deploy 10GbE</a:t>
            </a:r>
          </a:p>
          <a:p>
            <a:pPr lvl="0"/>
            <a:r>
              <a:rPr lang="en-US" sz="1200" kern="1200" dirty="0" smtClean="0">
                <a:solidFill>
                  <a:schemeClr val="tx1"/>
                </a:solidFill>
                <a:effectLst/>
                <a:latin typeface="+mn-lt"/>
                <a:ea typeface="+mn-ea"/>
                <a:cs typeface="+mn-cs"/>
              </a:rPr>
              <a:t>Of the respondents who have deployed or plan to deploy 10GbE</a:t>
            </a:r>
          </a:p>
          <a:p>
            <a:pPr lvl="1"/>
            <a:r>
              <a:rPr lang="en-US" sz="1200" kern="1200" dirty="0" smtClean="0">
                <a:solidFill>
                  <a:schemeClr val="tx1"/>
                </a:solidFill>
                <a:effectLst/>
                <a:latin typeface="+mn-lt"/>
                <a:ea typeface="+mn-ea"/>
                <a:cs typeface="+mn-cs"/>
              </a:rPr>
              <a:t>The biggest drivers for deployment are data center agility and virtualization/private cloud.</a:t>
            </a:r>
          </a:p>
          <a:p>
            <a:pPr lvl="1"/>
            <a:r>
              <a:rPr lang="en-US" sz="1200" kern="1200" dirty="0" smtClean="0">
                <a:solidFill>
                  <a:schemeClr val="tx1"/>
                </a:solidFill>
                <a:effectLst/>
                <a:latin typeface="+mn-lt"/>
                <a:ea typeface="+mn-ea"/>
                <a:cs typeface="+mn-cs"/>
              </a:rPr>
              <a:t>Large organizations (1,000 or more employees) are significantly more likely to cite consolidation of multiple GbE connections to 10GbE, and deployments of applications that require more bandwidth as drivers for 10GbE deployment.</a:t>
            </a:r>
          </a:p>
          <a:p>
            <a:pPr lvl="1"/>
            <a:r>
              <a:rPr lang="en-US" sz="1200" kern="1200" dirty="0" smtClean="0">
                <a:solidFill>
                  <a:schemeClr val="tx1"/>
                </a:solidFill>
                <a:effectLst/>
                <a:latin typeface="+mn-lt"/>
                <a:ea typeface="+mn-ea"/>
                <a:cs typeface="+mn-cs"/>
              </a:rPr>
              <a:t>77% say their organizations are already experiencing increase in application performance</a:t>
            </a:r>
          </a:p>
          <a:p>
            <a:pPr lvl="1"/>
            <a:r>
              <a:rPr lang="en-US" sz="1200" kern="1200" dirty="0" smtClean="0">
                <a:solidFill>
                  <a:schemeClr val="tx1"/>
                </a:solidFill>
                <a:effectLst/>
                <a:latin typeface="+mn-lt"/>
                <a:ea typeface="+mn-ea"/>
                <a:cs typeface="+mn-cs"/>
              </a:rPr>
              <a:t>67% say their organizations have experienced a more simplified network structure from their 10GbE deployment.</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5</a:t>
            </a:fld>
            <a:endParaRPr lang="en-US" dirty="0"/>
          </a:p>
        </p:txBody>
      </p:sp>
    </p:spTree>
    <p:extLst>
      <p:ext uri="{BB962C8B-B14F-4D97-AF65-F5344CB8AC3E}">
        <p14:creationId xmlns:p14="http://schemas.microsoft.com/office/powerpoint/2010/main" val="3935283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Boosting data</a:t>
            </a:r>
            <a:r>
              <a:rPr lang="en-US" baseline="0" dirty="0" smtClean="0"/>
              <a:t> center agility and virtualization and/or private cloud deployments were the top reasons cited.</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6</a:t>
            </a:fld>
            <a:endParaRPr lang="en-US" dirty="0"/>
          </a:p>
        </p:txBody>
      </p:sp>
    </p:spTree>
    <p:extLst>
      <p:ext uri="{BB962C8B-B14F-4D97-AF65-F5344CB8AC3E}">
        <p14:creationId xmlns:p14="http://schemas.microsoft.com/office/powerpoint/2010/main" val="1196925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a:t>
            </a:r>
            <a:r>
              <a:rPr lang="en-US" baseline="0" dirty="0" smtClean="0"/>
              <a:t> benefits, increased application performance and simplification.</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7</a:t>
            </a:fld>
            <a:endParaRPr lang="en-US" dirty="0"/>
          </a:p>
        </p:txBody>
      </p:sp>
    </p:spTree>
    <p:extLst>
      <p:ext uri="{BB962C8B-B14F-4D97-AF65-F5344CB8AC3E}">
        <p14:creationId xmlns:p14="http://schemas.microsoft.com/office/powerpoint/2010/main" val="3455241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a:t>
            </a:r>
            <a:r>
              <a:rPr lang="en-US" baseline="0" dirty="0" smtClean="0"/>
              <a:t> technologies are available to deploy 10GbE. Each have their strengths and weaknesses.</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8</a:t>
            </a:fld>
            <a:endParaRPr lang="en-US" dirty="0"/>
          </a:p>
        </p:txBody>
      </p:sp>
    </p:spTree>
    <p:extLst>
      <p:ext uri="{BB962C8B-B14F-4D97-AF65-F5344CB8AC3E}">
        <p14:creationId xmlns:p14="http://schemas.microsoft.com/office/powerpoint/2010/main" val="142622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primary market for networking infrastructure greater than 1000GbE includes the following broad categories:</a:t>
            </a:r>
          </a:p>
          <a:p>
            <a:pPr lvl="0"/>
            <a:r>
              <a:rPr lang="en-US" sz="1200" b="1" kern="1200" dirty="0" smtClean="0">
                <a:solidFill>
                  <a:schemeClr val="tx1"/>
                </a:solidFill>
                <a:effectLst/>
                <a:latin typeface="+mn-lt"/>
                <a:ea typeface="+mn-ea"/>
                <a:cs typeface="+mn-cs"/>
              </a:rPr>
              <a:t>Enterprise Data Centers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Customers transitioning from 1Gb to 10Gb to leverage new processor and disk technologies</a:t>
            </a:r>
          </a:p>
          <a:p>
            <a:pPr lvl="0"/>
            <a:r>
              <a:rPr lang="en-US" sz="1200" kern="1200" dirty="0" smtClean="0">
                <a:solidFill>
                  <a:schemeClr val="tx1"/>
                </a:solidFill>
                <a:effectLst/>
                <a:latin typeface="+mn-lt"/>
                <a:ea typeface="+mn-ea"/>
                <a:cs typeface="+mn-cs"/>
              </a:rPr>
              <a:t>Customers evaluating network overlays such as Virtual eXtensible Local Area Networks (VXLAN), Network Virtualization using Generic Routing Encapsulation (NVGRE), and Stateless Transport Tunneling (STT)</a:t>
            </a:r>
          </a:p>
          <a:p>
            <a:pPr lvl="0"/>
            <a:r>
              <a:rPr lang="en-US" sz="1200" b="1" kern="1200" dirty="0" smtClean="0">
                <a:solidFill>
                  <a:schemeClr val="tx1"/>
                </a:solidFill>
                <a:effectLst/>
                <a:latin typeface="+mn-lt"/>
                <a:ea typeface="+mn-ea"/>
                <a:cs typeface="+mn-cs"/>
              </a:rPr>
              <a:t>Cloud Service Providers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Deploying 10GbE SFP+ and 10GBBASET-T to provide for the network traffic needed to service cloud workloads</a:t>
            </a:r>
          </a:p>
          <a:p>
            <a:pPr lvl="0"/>
            <a:r>
              <a:rPr lang="en-US" sz="1200" kern="1200" dirty="0" smtClean="0">
                <a:solidFill>
                  <a:schemeClr val="tx1"/>
                </a:solidFill>
                <a:effectLst/>
                <a:latin typeface="+mn-lt"/>
                <a:ea typeface="+mn-ea"/>
                <a:cs typeface="+mn-cs"/>
              </a:rPr>
              <a:t>Evaluating and investigating 100GbE server ports for network intensive workloads</a:t>
            </a:r>
          </a:p>
          <a:p>
            <a:pPr lvl="0"/>
            <a:r>
              <a:rPr lang="en-US" sz="1200" b="1" kern="1200" dirty="0" smtClean="0">
                <a:solidFill>
                  <a:schemeClr val="tx1"/>
                </a:solidFill>
                <a:effectLst/>
                <a:latin typeface="+mn-lt"/>
                <a:ea typeface="+mn-ea"/>
                <a:cs typeface="+mn-cs"/>
              </a:rPr>
              <a:t>Communication Service Providers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Deploying 10GbE &amp; 40GbE with DPDK (Data Plane Development Kit)</a:t>
            </a:r>
          </a:p>
          <a:p>
            <a:pPr lvl="0"/>
            <a:r>
              <a:rPr lang="en-US" sz="1200" kern="1200" dirty="0" smtClean="0">
                <a:solidFill>
                  <a:schemeClr val="tx1"/>
                </a:solidFill>
                <a:effectLst/>
                <a:latin typeface="+mn-lt"/>
                <a:ea typeface="+mn-ea"/>
                <a:cs typeface="+mn-cs"/>
              </a:rPr>
              <a:t>Deploying NFV (network-function virtualization) on standards based servers</a:t>
            </a:r>
          </a:p>
          <a:p>
            <a:pPr lvl="0"/>
            <a:r>
              <a:rPr lang="en-US" sz="1200" kern="1200" dirty="0" smtClean="0">
                <a:solidFill>
                  <a:schemeClr val="tx1"/>
                </a:solidFill>
                <a:effectLst/>
                <a:latin typeface="+mn-lt"/>
                <a:ea typeface="+mn-ea"/>
                <a:cs typeface="+mn-cs"/>
              </a:rPr>
              <a:t>Developing applications to leverage Intel’s new switch technology code named Red Rock Canyon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9</a:t>
            </a:fld>
            <a:endParaRPr lang="en-US" dirty="0"/>
          </a:p>
        </p:txBody>
      </p:sp>
    </p:spTree>
    <p:extLst>
      <p:ext uri="{BB962C8B-B14F-4D97-AF65-F5344CB8AC3E}">
        <p14:creationId xmlns:p14="http://schemas.microsoft.com/office/powerpoint/2010/main" val="44008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Intel white paper </a:t>
            </a:r>
            <a:r>
              <a:rPr lang="en-US" sz="1200" u="sng" kern="1200" dirty="0" smtClean="0">
                <a:solidFill>
                  <a:schemeClr val="tx1"/>
                </a:solidFill>
                <a:effectLst/>
                <a:latin typeface="+mn-lt"/>
                <a:ea typeface="+mn-ea"/>
                <a:cs typeface="+mn-cs"/>
                <a:hlinkClick r:id="rId3"/>
              </a:rPr>
              <a:t>10GBBase-T for Broad 10 Gigabit Adoption in the Data Center</a:t>
            </a:r>
            <a:r>
              <a:rPr lang="en-US" sz="1200" kern="1200" dirty="0" smtClean="0">
                <a:solidFill>
                  <a:schemeClr val="tx1"/>
                </a:solidFill>
                <a:effectLst/>
                <a:latin typeface="+mn-lt"/>
                <a:ea typeface="+mn-ea"/>
                <a:cs typeface="+mn-cs"/>
              </a:rPr>
              <a:t> provides valuable information on the driving forces for the adoption of 10GbE and the alternatives for delivering it to the data center including pros and cons of each method.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10</a:t>
            </a:fld>
            <a:endParaRPr lang="en-US" dirty="0"/>
          </a:p>
        </p:txBody>
      </p:sp>
    </p:spTree>
    <p:extLst>
      <p:ext uri="{BB962C8B-B14F-4D97-AF65-F5344CB8AC3E}">
        <p14:creationId xmlns:p14="http://schemas.microsoft.com/office/powerpoint/2010/main" val="4279954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3800" y="1021387"/>
            <a:ext cx="8241555" cy="2266929"/>
          </a:xfrm>
        </p:spPr>
        <p:txBody>
          <a:bodyPr>
            <a:normAutofit/>
          </a:bodyPr>
          <a:lstStyle>
            <a:lvl1pPr algn="l">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83801" y="3412937"/>
            <a:ext cx="6567153" cy="816163"/>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9" name="Straight Connector 8"/>
          <p:cNvCxnSpPr/>
          <p:nvPr userDrawn="1"/>
        </p:nvCxnSpPr>
        <p:spPr>
          <a:xfrm>
            <a:off x="554182" y="381000"/>
            <a:ext cx="8171172"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white.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7763256" y="4581144"/>
            <a:ext cx="977488" cy="210312"/>
          </a:xfrm>
          <a:prstGeom prst="rect">
            <a:avLst/>
          </a:prstGeom>
        </p:spPr>
      </p:pic>
    </p:spTree>
    <p:extLst>
      <p:ext uri="{BB962C8B-B14F-4D97-AF65-F5344CB8AC3E}">
        <p14:creationId xmlns:p14="http://schemas.microsoft.com/office/powerpoint/2010/main" val="363544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7753"/>
            <a:ext cx="8229600" cy="891540"/>
          </a:xfrm>
        </p:spPr>
        <p:txBody>
          <a:bodyPr>
            <a:normAutofit/>
          </a:bodyPr>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457200" y="1749137"/>
            <a:ext cx="8229600" cy="2810849"/>
          </a:xfrm>
        </p:spPr>
        <p:txBody>
          <a:bodyPr/>
          <a:lstStyle>
            <a:lvl1pPr marL="230188" indent="-230188">
              <a:defRPr/>
            </a:lvl1pPr>
            <a:lvl2pPr marL="569913" indent="-28575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183885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5119726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marL="0" indent="0">
              <a:buFontTx/>
              <a:buNone/>
              <a:defRPr sz="2000" b="0" i="0">
                <a:latin typeface="Theinhardt Medium"/>
                <a:cs typeface="Theinhardt Medium"/>
              </a:defRPr>
            </a:lvl1pPr>
            <a:lvl2pPr marL="457200" indent="-225425">
              <a:buFont typeface="Arial"/>
              <a:buChar char="•"/>
              <a:defRPr sz="1800"/>
            </a:lvl2pPr>
            <a:lvl3pPr marL="796925" indent="-223838">
              <a:buFont typeface="Lucida Grande"/>
              <a:buChar char="­"/>
              <a:defRPr sz="1600"/>
            </a:lvl3pPr>
            <a:lvl4pPr marL="1028700" indent="-231775">
              <a:buFont typeface="Arial"/>
              <a:buChar char="•"/>
              <a:defRPr sz="1400"/>
            </a:lvl4pPr>
            <a:lvl5pPr marL="1254125" indent="-225425">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58637"/>
            <a:ext cx="4038600" cy="3035986"/>
          </a:xfrm>
        </p:spPr>
        <p:txBody>
          <a:bodyPr>
            <a:normAutofit/>
          </a:bodyPr>
          <a:lstStyle>
            <a:lvl1pPr marL="0" indent="0">
              <a:buFontTx/>
              <a:buNone/>
              <a:defRPr sz="2000" b="0" i="0">
                <a:latin typeface="Theinhardt Medium"/>
                <a:cs typeface="Theinhardt Medium"/>
              </a:defRPr>
            </a:lvl1pPr>
            <a:lvl2pPr marL="457200" indent="-225425">
              <a:buFont typeface="Arial"/>
              <a:buChar char="•"/>
              <a:defRPr sz="1800"/>
            </a:lvl2pPr>
            <a:lvl3pPr marL="796925" indent="-223838">
              <a:buFont typeface="Lucida Grande"/>
              <a:buChar char="­"/>
              <a:defRPr sz="1600"/>
            </a:lvl3pPr>
            <a:lvl4pPr marL="1028700" indent="-231775">
              <a:buFont typeface="Arial"/>
              <a:buChar char="•"/>
              <a:defRPr sz="1400"/>
            </a:lvl4pPr>
            <a:lvl5pPr marL="1254125" indent="-225425">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18156267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332374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7" name="Picture 6"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421881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09318" y="923366"/>
            <a:ext cx="4216036" cy="700737"/>
          </a:xfrm>
        </p:spPr>
        <p:txBody>
          <a:bodyPr anchor="t">
            <a:noAutofit/>
          </a:bodyPr>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554182" y="1031081"/>
            <a:ext cx="3794606"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09318" y="1661114"/>
            <a:ext cx="4216036" cy="2456067"/>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233044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75408"/>
            <a:ext cx="8229600" cy="89477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841500"/>
            <a:ext cx="8229600" cy="27531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5020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8" r:id="rId4"/>
    <p:sldLayoutId id="2147483654" r:id="rId5"/>
    <p:sldLayoutId id="2147483655" r:id="rId6"/>
    <p:sldLayoutId id="2147483657" r:id="rId7"/>
  </p:sldLayoutIdLst>
  <p:timing>
    <p:tnLst>
      <p:par>
        <p:cTn id="1" dur="indefinite" restart="never" nodeType="tmRoot"/>
      </p:par>
    </p:tnLst>
  </p:timing>
  <p:hf hdr="0" ftr="0" dt="0"/>
  <p:txStyles>
    <p:titleStyle>
      <a:lvl1pPr algn="l" defTabSz="457200" rtl="0" eaLnBrk="1" latinLnBrk="0" hangingPunct="1">
        <a:spcBef>
          <a:spcPct val="0"/>
        </a:spcBef>
        <a:buNone/>
        <a:defRPr sz="2400" b="0" i="0" kern="1200">
          <a:solidFill>
            <a:schemeClr val="tx1"/>
          </a:solidFill>
          <a:latin typeface="Theinhardt Medium"/>
          <a:ea typeface="+mj-ea"/>
          <a:cs typeface="Theinhardt Medium"/>
        </a:defRPr>
      </a:lvl1pPr>
    </p:titleStyle>
    <p:bodyStyle>
      <a:lvl1pPr marL="230188" indent="-230188" algn="l" defTabSz="457200" rtl="0" eaLnBrk="1" latinLnBrk="0" hangingPunct="1">
        <a:spcBef>
          <a:spcPts val="1000"/>
        </a:spcBef>
        <a:buFont typeface="Arial"/>
        <a:buChar char="•"/>
        <a:defRPr sz="2000" b="0" i="0" kern="1200">
          <a:solidFill>
            <a:schemeClr val="tx1"/>
          </a:solidFill>
          <a:latin typeface="Theinhardt Thin"/>
          <a:ea typeface="+mn-ea"/>
          <a:cs typeface="Theinhardt Thin"/>
        </a:defRPr>
      </a:lvl1pPr>
      <a:lvl2pPr marL="742950" indent="-285750" algn="l" defTabSz="457200" rtl="0" eaLnBrk="1" latinLnBrk="0" hangingPunct="1">
        <a:spcBef>
          <a:spcPct val="20000"/>
        </a:spcBef>
        <a:buFont typeface="Arial"/>
        <a:buChar char="–"/>
        <a:defRPr sz="1800" b="0" i="0" kern="1200">
          <a:solidFill>
            <a:schemeClr val="tx1"/>
          </a:solidFill>
          <a:latin typeface="Theinhardt Thin"/>
          <a:ea typeface="+mn-ea"/>
          <a:cs typeface="Theinhardt Thin"/>
        </a:defRPr>
      </a:lvl2pPr>
      <a:lvl3pPr marL="1143000" indent="-228600" algn="l" defTabSz="457200" rtl="0" eaLnBrk="1" latinLnBrk="0" hangingPunct="1">
        <a:spcBef>
          <a:spcPct val="20000"/>
        </a:spcBef>
        <a:buFont typeface="Arial"/>
        <a:buChar char="•"/>
        <a:defRPr sz="1600" b="0" i="0" kern="1200">
          <a:solidFill>
            <a:schemeClr val="tx1"/>
          </a:solidFill>
          <a:latin typeface="Theinhardt Thin"/>
          <a:ea typeface="+mn-ea"/>
          <a:cs typeface="Theinhardt Thin"/>
        </a:defRPr>
      </a:lvl3pPr>
      <a:lvl4pPr marL="16002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4pPr>
      <a:lvl5pPr marL="20574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ctrTitle"/>
          </p:nvPr>
        </p:nvSpPr>
        <p:spPr>
          <a:xfrm>
            <a:off x="488731" y="1021556"/>
            <a:ext cx="8001000" cy="2266950"/>
          </a:xfrm>
        </p:spPr>
        <p:txBody>
          <a:bodyPr>
            <a:normAutofit/>
          </a:bodyPr>
          <a:lstStyle/>
          <a:p>
            <a:r>
              <a:rPr lang="en-US" sz="3200" b="1" dirty="0" smtClean="0"/>
              <a:t>Modernizing Network Infrastructure – Intel 10GbE Connectivity</a:t>
            </a:r>
            <a:endParaRPr lang="en-US" sz="3200" dirty="0">
              <a:latin typeface="Theinhardt Medium" charset="0"/>
            </a:endParaRPr>
          </a:p>
        </p:txBody>
      </p:sp>
      <p:sp>
        <p:nvSpPr>
          <p:cNvPr id="10242" name="Subtitle 2"/>
          <p:cNvSpPr>
            <a:spLocks noGrp="1"/>
          </p:cNvSpPr>
          <p:nvPr>
            <p:ph type="subTitle" idx="1"/>
          </p:nvPr>
        </p:nvSpPr>
        <p:spPr>
          <a:xfrm>
            <a:off x="488731" y="3413523"/>
            <a:ext cx="5859189" cy="815578"/>
          </a:xfrm>
        </p:spPr>
        <p:txBody>
          <a:bodyPr/>
          <a:lstStyle/>
          <a:p>
            <a:pPr eaLnBrk="1" hangingPunct="1"/>
            <a:r>
              <a:rPr lang="en-US" dirty="0" smtClean="0">
                <a:latin typeface="Theinhardt Thin" charset="0"/>
              </a:rPr>
              <a:t>15 January 2016</a:t>
            </a:r>
            <a:endParaRPr lang="en-US" dirty="0">
              <a:latin typeface="Theinhardt Thin" charset="0"/>
            </a:endParaRPr>
          </a:p>
        </p:txBody>
      </p:sp>
    </p:spTree>
    <p:extLst>
      <p:ext uri="{BB962C8B-B14F-4D97-AF65-F5344CB8AC3E}">
        <p14:creationId xmlns:p14="http://schemas.microsoft.com/office/powerpoint/2010/main" val="4090714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10GbE Technology - 10GBASE-CX4</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200" dirty="0" smtClean="0"/>
              <a:t>Advantages</a:t>
            </a:r>
          </a:p>
          <a:p>
            <a:pPr lvl="1"/>
            <a:r>
              <a:rPr lang="en-US" sz="1900" dirty="0" smtClean="0"/>
              <a:t>Reach up </a:t>
            </a:r>
            <a:r>
              <a:rPr lang="en-US" sz="1900" dirty="0"/>
              <a:t>to </a:t>
            </a:r>
            <a:r>
              <a:rPr lang="en-US" sz="1900" dirty="0" smtClean="0"/>
              <a:t>15 meters</a:t>
            </a:r>
          </a:p>
          <a:p>
            <a:pPr lvl="1"/>
            <a:r>
              <a:rPr lang="en-US" sz="1900" dirty="0" smtClean="0"/>
              <a:t>Low Cost</a:t>
            </a:r>
          </a:p>
          <a:p>
            <a:pPr lvl="1"/>
            <a:r>
              <a:rPr lang="en-US" sz="1900" dirty="0" smtClean="0"/>
              <a:t>Low Power</a:t>
            </a:r>
          </a:p>
          <a:p>
            <a:pPr lvl="1"/>
            <a:r>
              <a:rPr lang="en-US" sz="1900" dirty="0" smtClean="0"/>
              <a:t>Low Latency</a:t>
            </a:r>
          </a:p>
          <a:p>
            <a:r>
              <a:rPr lang="en-US" sz="2200" dirty="0" smtClean="0"/>
              <a:t>Disadvantages</a:t>
            </a:r>
          </a:p>
          <a:p>
            <a:pPr lvl="1"/>
            <a:r>
              <a:rPr lang="en-US" sz="1900" dirty="0"/>
              <a:t>Larger diameter, fairly rigid cables purchased in fixed lengths, making it difficult to use in high density data centers</a:t>
            </a:r>
          </a:p>
          <a:p>
            <a:pPr lvl="1"/>
            <a:r>
              <a:rPr lang="en-US" sz="1900" dirty="0"/>
              <a:t>Adoption is relatively </a:t>
            </a:r>
            <a:r>
              <a:rPr lang="en-US" sz="1900" dirty="0" smtClean="0"/>
              <a:t>low</a:t>
            </a:r>
            <a:endParaRPr lang="en-US" sz="1900" dirty="0"/>
          </a:p>
        </p:txBody>
      </p:sp>
    </p:spTree>
    <p:extLst>
      <p:ext uri="{BB962C8B-B14F-4D97-AF65-F5344CB8AC3E}">
        <p14:creationId xmlns:p14="http://schemas.microsoft.com/office/powerpoint/2010/main" val="98699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10GbE Technology - </a:t>
            </a:r>
            <a:r>
              <a:rPr lang="en-US" dirty="0" smtClean="0"/>
              <a:t>10GBASE-SR </a:t>
            </a:r>
            <a:r>
              <a:rPr lang="en-US" dirty="0"/>
              <a:t>(SFP+ Optical fiber)</a:t>
            </a:r>
          </a:p>
        </p:txBody>
      </p:sp>
      <p:sp>
        <p:nvSpPr>
          <p:cNvPr id="3" name="Content Placeholder 2"/>
          <p:cNvSpPr>
            <a:spLocks noGrp="1"/>
          </p:cNvSpPr>
          <p:nvPr>
            <p:ph idx="1"/>
          </p:nvPr>
        </p:nvSpPr>
        <p:spPr/>
        <p:txBody>
          <a:bodyPr>
            <a:normAutofit/>
          </a:bodyPr>
          <a:lstStyle/>
          <a:p>
            <a:r>
              <a:rPr lang="en-US" dirty="0" smtClean="0"/>
              <a:t>Advantages</a:t>
            </a:r>
            <a:endParaRPr lang="en-US" dirty="0"/>
          </a:p>
          <a:p>
            <a:pPr lvl="1"/>
            <a:r>
              <a:rPr lang="en-US" dirty="0"/>
              <a:t>Reach </a:t>
            </a:r>
            <a:r>
              <a:rPr lang="en-US" dirty="0" smtClean="0"/>
              <a:t>up </a:t>
            </a:r>
            <a:r>
              <a:rPr lang="en-US" dirty="0"/>
              <a:t>to 300 meters</a:t>
            </a:r>
          </a:p>
          <a:p>
            <a:pPr lvl="1"/>
            <a:r>
              <a:rPr lang="en-US" dirty="0" smtClean="0"/>
              <a:t>Low Power</a:t>
            </a:r>
          </a:p>
          <a:p>
            <a:pPr lvl="1"/>
            <a:r>
              <a:rPr lang="en-US" dirty="0" smtClean="0"/>
              <a:t>Low Latency</a:t>
            </a:r>
          </a:p>
          <a:p>
            <a:r>
              <a:rPr lang="en-US" dirty="0" smtClean="0"/>
              <a:t>Disadvantages</a:t>
            </a:r>
          </a:p>
          <a:p>
            <a:pPr lvl="1"/>
            <a:r>
              <a:rPr lang="en-US" dirty="0" smtClean="0"/>
              <a:t>Optical </a:t>
            </a:r>
            <a:r>
              <a:rPr lang="en-US" dirty="0"/>
              <a:t>connections may not be cost-effective for broad deployment</a:t>
            </a:r>
          </a:p>
          <a:p>
            <a:pPr lvl="1"/>
            <a:r>
              <a:rPr lang="en-US" dirty="0"/>
              <a:t>Fiber electronics can cost as much as four or five times their copper counterparts</a:t>
            </a:r>
          </a:p>
          <a:p>
            <a:pPr marL="0" indent="0">
              <a:buNone/>
            </a:pPr>
            <a:endParaRPr lang="en-US" dirty="0"/>
          </a:p>
        </p:txBody>
      </p:sp>
    </p:spTree>
    <p:extLst>
      <p:ext uri="{BB962C8B-B14F-4D97-AF65-F5344CB8AC3E}">
        <p14:creationId xmlns:p14="http://schemas.microsoft.com/office/powerpoint/2010/main" val="3870152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10GbE Technology - </a:t>
            </a:r>
            <a:r>
              <a:rPr lang="en-US" dirty="0" smtClean="0"/>
              <a:t>10GBASE-SFP</a:t>
            </a:r>
            <a:r>
              <a:rPr lang="en-US" dirty="0"/>
              <a:t>+ Direct Attach Copper (DAC</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Advantages</a:t>
            </a:r>
          </a:p>
          <a:p>
            <a:pPr lvl="1"/>
            <a:r>
              <a:rPr lang="en-US" dirty="0" smtClean="0"/>
              <a:t>Reach up </a:t>
            </a:r>
            <a:r>
              <a:rPr lang="en-US" dirty="0"/>
              <a:t>to </a:t>
            </a:r>
            <a:r>
              <a:rPr lang="en-US" dirty="0" smtClean="0"/>
              <a:t>7 </a:t>
            </a:r>
            <a:r>
              <a:rPr lang="en-US" dirty="0"/>
              <a:t>meters </a:t>
            </a:r>
          </a:p>
          <a:p>
            <a:pPr lvl="1"/>
            <a:r>
              <a:rPr lang="en-US" dirty="0" smtClean="0"/>
              <a:t>Lower </a:t>
            </a:r>
            <a:r>
              <a:rPr lang="en-US" dirty="0"/>
              <a:t>cost alternative to fiber</a:t>
            </a:r>
          </a:p>
          <a:p>
            <a:r>
              <a:rPr lang="en-US" dirty="0"/>
              <a:t>Disadvantages</a:t>
            </a:r>
          </a:p>
          <a:p>
            <a:pPr lvl="1"/>
            <a:r>
              <a:rPr lang="en-US" dirty="0" smtClean="0"/>
              <a:t>Not </a:t>
            </a:r>
            <a:r>
              <a:rPr lang="en-US" dirty="0"/>
              <a:t>backward-compatible with existing GbE switches</a:t>
            </a:r>
          </a:p>
          <a:p>
            <a:pPr lvl="1"/>
            <a:r>
              <a:rPr lang="en-US" dirty="0"/>
              <a:t>Cables are more expensive than structured copper channels, and cannot be field terminated</a:t>
            </a:r>
          </a:p>
        </p:txBody>
      </p:sp>
    </p:spTree>
    <p:extLst>
      <p:ext uri="{BB962C8B-B14F-4D97-AF65-F5344CB8AC3E}">
        <p14:creationId xmlns:p14="http://schemas.microsoft.com/office/powerpoint/2010/main" val="312118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10GbE Technology - </a:t>
            </a:r>
            <a:r>
              <a:rPr lang="en-US" dirty="0" smtClean="0"/>
              <a:t>10GBASE-T</a:t>
            </a:r>
            <a:endParaRPr lang="en-US" dirty="0"/>
          </a:p>
        </p:txBody>
      </p:sp>
      <p:sp>
        <p:nvSpPr>
          <p:cNvPr id="3" name="Content Placeholder 2"/>
          <p:cNvSpPr>
            <a:spLocks noGrp="1"/>
          </p:cNvSpPr>
          <p:nvPr>
            <p:ph idx="1"/>
          </p:nvPr>
        </p:nvSpPr>
        <p:spPr>
          <a:xfrm>
            <a:off x="457200" y="1430448"/>
            <a:ext cx="8229600" cy="3449369"/>
          </a:xfrm>
        </p:spPr>
        <p:txBody>
          <a:bodyPr>
            <a:noAutofit/>
          </a:bodyPr>
          <a:lstStyle/>
          <a:p>
            <a:r>
              <a:rPr lang="en-US" dirty="0"/>
              <a:t>Advantages</a:t>
            </a:r>
          </a:p>
          <a:p>
            <a:pPr lvl="1"/>
            <a:r>
              <a:rPr lang="en-US" dirty="0" smtClean="0"/>
              <a:t>Reach up </a:t>
            </a:r>
            <a:r>
              <a:rPr lang="en-US" dirty="0"/>
              <a:t>to 100 meters</a:t>
            </a:r>
          </a:p>
          <a:p>
            <a:pPr lvl="1"/>
            <a:r>
              <a:rPr lang="en-US" dirty="0"/>
              <a:t>Backward compatible with </a:t>
            </a:r>
            <a:r>
              <a:rPr lang="en-US" dirty="0" smtClean="0"/>
              <a:t>1000BASE-T </a:t>
            </a:r>
            <a:r>
              <a:rPr lang="en-US" dirty="0"/>
              <a:t>switch </a:t>
            </a:r>
            <a:r>
              <a:rPr lang="en-US" dirty="0" smtClean="0"/>
              <a:t>infrastructures using CAT6,CAT6A </a:t>
            </a:r>
            <a:r>
              <a:rPr lang="en-US" dirty="0"/>
              <a:t>or above </a:t>
            </a:r>
            <a:r>
              <a:rPr lang="en-US" dirty="0" smtClean="0"/>
              <a:t>cabling</a:t>
            </a:r>
            <a:endParaRPr lang="en-US" dirty="0"/>
          </a:p>
          <a:p>
            <a:pPr lvl="1"/>
            <a:r>
              <a:rPr lang="en-US" dirty="0"/>
              <a:t>Lowest cost media</a:t>
            </a:r>
          </a:p>
          <a:p>
            <a:pPr lvl="1"/>
            <a:r>
              <a:rPr lang="en-US" dirty="0" smtClean="0"/>
              <a:t>Operates </a:t>
            </a:r>
            <a:r>
              <a:rPr lang="en-US" dirty="0"/>
              <a:t>in </a:t>
            </a:r>
            <a:r>
              <a:rPr lang="en-US" dirty="0" smtClean="0"/>
              <a:t>data center/low power </a:t>
            </a:r>
            <a:r>
              <a:rPr lang="en-US" dirty="0"/>
              <a:t>mode </a:t>
            </a:r>
            <a:r>
              <a:rPr lang="en-US" dirty="0" smtClean="0"/>
              <a:t>if under 30 meters</a:t>
            </a:r>
            <a:endParaRPr lang="en-US" dirty="0"/>
          </a:p>
          <a:p>
            <a:pPr lvl="1"/>
            <a:r>
              <a:rPr lang="en-US" dirty="0"/>
              <a:t>Process improvements </a:t>
            </a:r>
            <a:r>
              <a:rPr lang="en-US" dirty="0" smtClean="0"/>
              <a:t>from </a:t>
            </a:r>
            <a:r>
              <a:rPr lang="en-US" dirty="0"/>
              <a:t>25 Watts/port to under 6 Watt/port</a:t>
            </a:r>
          </a:p>
          <a:p>
            <a:r>
              <a:rPr lang="en-US" dirty="0"/>
              <a:t>Disadvantages</a:t>
            </a:r>
          </a:p>
          <a:p>
            <a:pPr lvl="1"/>
            <a:r>
              <a:rPr lang="en-US" dirty="0" smtClean="0"/>
              <a:t>Adds </a:t>
            </a:r>
            <a:r>
              <a:rPr lang="en-US" dirty="0"/>
              <a:t>an incremental 2 µs of latency over </a:t>
            </a:r>
            <a:r>
              <a:rPr lang="en-US" dirty="0" smtClean="0"/>
              <a:t>1000BASE-T</a:t>
            </a:r>
            <a:endParaRPr lang="en-US" dirty="0"/>
          </a:p>
        </p:txBody>
      </p:sp>
    </p:spTree>
    <p:extLst>
      <p:ext uri="{BB962C8B-B14F-4D97-AF65-F5344CB8AC3E}">
        <p14:creationId xmlns:p14="http://schemas.microsoft.com/office/powerpoint/2010/main" val="271293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Center Network Architectures Reference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3937969"/>
              </p:ext>
            </p:extLst>
          </p:nvPr>
        </p:nvGraphicFramePr>
        <p:xfrm>
          <a:off x="552262" y="1562347"/>
          <a:ext cx="7876514" cy="2366857"/>
        </p:xfrm>
        <a:graphic>
          <a:graphicData uri="http://schemas.openxmlformats.org/drawingml/2006/table">
            <a:tbl>
              <a:tblPr firstRow="1" firstCol="1" bandRow="1">
                <a:tableStyleId>{5C22544A-7EE6-4342-B048-85BDC9FD1C3A}</a:tableStyleId>
              </a:tblPr>
              <a:tblGrid>
                <a:gridCol w="2126936"/>
                <a:gridCol w="1894583"/>
                <a:gridCol w="3854995"/>
              </a:tblGrid>
              <a:tr h="230239">
                <a:tc>
                  <a:txBody>
                    <a:bodyPr/>
                    <a:lstStyle/>
                    <a:p>
                      <a:pPr marL="0" marR="0">
                        <a:lnSpc>
                          <a:spcPct val="110000"/>
                        </a:lnSpc>
                        <a:spcBef>
                          <a:spcPts val="0"/>
                        </a:spcBef>
                        <a:spcAft>
                          <a:spcPts val="0"/>
                        </a:spcAft>
                      </a:pPr>
                      <a:r>
                        <a:rPr lang="en-US" sz="1100" dirty="0">
                          <a:effectLst/>
                        </a:rPr>
                        <a:t>Network Architecture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Technology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Top of Rack (ToR)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Uplinks from ToR switches to aggregation layer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10GBASE-SPF+ DAC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a:t>
                      </a:r>
                      <a:r>
                        <a:rPr lang="en-US" sz="1100" dirty="0" smtClean="0">
                          <a:effectLst/>
                        </a:rPr>
                        <a:t>connectivity to</a:t>
                      </a:r>
                      <a:r>
                        <a:rPr lang="en-US" sz="1100" baseline="0" dirty="0" smtClean="0">
                          <a:effectLst/>
                        </a:rPr>
                        <a:t> </a:t>
                      </a:r>
                      <a:r>
                        <a:rPr lang="en-US" sz="1100" dirty="0" smtClean="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10GBASE-CX4</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1">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44443">
                <a:tc>
                  <a:txBody>
                    <a:bodyPr/>
                    <a:lstStyle/>
                    <a:p>
                      <a:pPr marL="0" marR="0">
                        <a:lnSpc>
                          <a:spcPct val="110000"/>
                        </a:lnSpc>
                        <a:spcBef>
                          <a:spcPts val="0"/>
                        </a:spcBef>
                        <a:spcAft>
                          <a:spcPts val="0"/>
                        </a:spcAft>
                      </a:pPr>
                      <a:r>
                        <a:rPr lang="en-US" sz="1100" dirty="0">
                          <a:effectLst/>
                        </a:rPr>
                        <a:t>Middle of Row (MoR)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53497">
                <a:tc>
                  <a:txBody>
                    <a:bodyPr/>
                    <a:lstStyle/>
                    <a:p>
                      <a:pPr marL="0" marR="0">
                        <a:lnSpc>
                          <a:spcPct val="110000"/>
                        </a:lnSpc>
                        <a:spcBef>
                          <a:spcPts val="0"/>
                        </a:spcBef>
                        <a:spcAft>
                          <a:spcPts val="0"/>
                        </a:spcAft>
                      </a:pPr>
                      <a:r>
                        <a:rPr lang="en-US" sz="1100" dirty="0">
                          <a:effectLst/>
                        </a:rPr>
                        <a:t>End of Row (EoR)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a:t>
                      </a:r>
                      <a:r>
                        <a:rPr lang="en-US" sz="1100" dirty="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0823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a:t>
                      </a:r>
                      <a:r>
                        <a:rPr lang="en-US" sz="1100" dirty="0" smtClean="0">
                          <a:effectLst/>
                        </a:rPr>
                        <a:t>connectivity </a:t>
                      </a:r>
                      <a:r>
                        <a:rPr lang="en-US" sz="1100" dirty="0">
                          <a:effectLst/>
                        </a:rPr>
                        <a:t>to </a:t>
                      </a:r>
                      <a:r>
                        <a:rPr lang="en-US" sz="1100" dirty="0" smtClean="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53497">
                <a:tc>
                  <a:txBody>
                    <a:bodyPr/>
                    <a:lstStyle/>
                    <a:p>
                      <a:pPr marL="0" marR="0">
                        <a:lnSpc>
                          <a:spcPct val="110000"/>
                        </a:lnSpc>
                        <a:spcBef>
                          <a:spcPts val="0"/>
                        </a:spcBef>
                        <a:spcAft>
                          <a:spcPts val="0"/>
                        </a:spcAft>
                      </a:pPr>
                      <a:r>
                        <a:rPr lang="en-US" sz="1100" dirty="0">
                          <a:effectLst/>
                        </a:rPr>
                        <a:t>Network Backbone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Network data center 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bl>
          </a:graphicData>
        </a:graphic>
      </p:graphicFrame>
    </p:spTree>
    <p:extLst>
      <p:ext uri="{BB962C8B-B14F-4D97-AF65-F5344CB8AC3E}">
        <p14:creationId xmlns:p14="http://schemas.microsoft.com/office/powerpoint/2010/main" val="1050271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10GbE Solutions	</a:t>
            </a:r>
            <a:endParaRPr lang="en-US" dirty="0"/>
          </a:p>
        </p:txBody>
      </p:sp>
      <p:sp>
        <p:nvSpPr>
          <p:cNvPr id="3" name="Content Placeholder 2"/>
          <p:cNvSpPr>
            <a:spLocks noGrp="1"/>
          </p:cNvSpPr>
          <p:nvPr>
            <p:ph idx="1"/>
          </p:nvPr>
        </p:nvSpPr>
        <p:spPr/>
        <p:txBody>
          <a:bodyPr/>
          <a:lstStyle/>
          <a:p>
            <a:r>
              <a:rPr lang="en-US" dirty="0" smtClean="0"/>
              <a:t>#1 in the Market for 1GbE and 10GbE ports shipped</a:t>
            </a:r>
          </a:p>
          <a:p>
            <a:r>
              <a:rPr lang="en-US" dirty="0" smtClean="0"/>
              <a:t>Intel - Works Better Together – </a:t>
            </a:r>
            <a:r>
              <a:rPr lang="en-US" dirty="0"/>
              <a:t>Intel’s CPUs, when paired with Intel NIC controllers, provide performance benefits only Intel can deliver</a:t>
            </a:r>
          </a:p>
          <a:p>
            <a:r>
              <a:rPr lang="en-US" dirty="0" smtClean="0"/>
              <a:t>Intel leverages innovative complementary technologies, like Intel VT, where the Intel CPU and Intel NIC share networking workloads and tasks – providing unmatched synergy</a:t>
            </a:r>
          </a:p>
        </p:txBody>
      </p:sp>
    </p:spTree>
    <p:extLst>
      <p:ext uri="{BB962C8B-B14F-4D97-AF65-F5344CB8AC3E}">
        <p14:creationId xmlns:p14="http://schemas.microsoft.com/office/powerpoint/2010/main" val="2795067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Complementary Technology Increases Performance	</a:t>
            </a:r>
            <a:endParaRPr lang="en-US" dirty="0"/>
          </a:p>
        </p:txBody>
      </p:sp>
      <p:sp>
        <p:nvSpPr>
          <p:cNvPr id="3" name="Content Placeholder 2"/>
          <p:cNvSpPr>
            <a:spLocks noGrp="1"/>
          </p:cNvSpPr>
          <p:nvPr>
            <p:ph idx="1"/>
          </p:nvPr>
        </p:nvSpPr>
        <p:spPr>
          <a:xfrm>
            <a:off x="457200" y="1569293"/>
            <a:ext cx="8388036" cy="3283364"/>
          </a:xfrm>
        </p:spPr>
        <p:txBody>
          <a:bodyPr>
            <a:normAutofit fontScale="85000" lnSpcReduction="20000"/>
          </a:bodyPr>
          <a:lstStyle/>
          <a:p>
            <a:pPr marL="0" indent="0">
              <a:buNone/>
            </a:pPr>
            <a:r>
              <a:rPr lang="en-US" sz="2400" dirty="0" smtClean="0">
                <a:solidFill>
                  <a:srgbClr val="00B0F0"/>
                </a:solidFill>
              </a:rPr>
              <a:t>Intel Virtualization Technology (Intel VT)</a:t>
            </a:r>
            <a:endParaRPr lang="en-US" sz="2400" dirty="0" smtClean="0"/>
          </a:p>
          <a:p>
            <a:pPr marL="0" indent="0">
              <a:buNone/>
            </a:pPr>
            <a:r>
              <a:rPr lang="en-US" sz="2400" dirty="0" smtClean="0"/>
              <a:t>Portfolio of technologies and features that add performance and functionality to virtualized environments by providing hardware assist to virtualization software</a:t>
            </a:r>
          </a:p>
          <a:p>
            <a:pPr marL="284163" lvl="1" indent="0">
              <a:buNone/>
            </a:pPr>
            <a:r>
              <a:rPr lang="en-US" sz="2100" dirty="0" smtClean="0">
                <a:solidFill>
                  <a:srgbClr val="00B0F0"/>
                </a:solidFill>
              </a:rPr>
              <a:t>CPU Virtualization </a:t>
            </a:r>
          </a:p>
          <a:p>
            <a:pPr marL="284163" lvl="1" indent="0">
              <a:buNone/>
            </a:pPr>
            <a:r>
              <a:rPr lang="en-US" sz="1900" dirty="0" smtClean="0"/>
              <a:t>Enables abstraction of Intel CPU power to a VM</a:t>
            </a:r>
          </a:p>
          <a:p>
            <a:pPr marL="284163" lvl="1" indent="0">
              <a:buNone/>
            </a:pPr>
            <a:r>
              <a:rPr lang="en-US" sz="2100" dirty="0" smtClean="0">
                <a:solidFill>
                  <a:srgbClr val="00B0F0"/>
                </a:solidFill>
              </a:rPr>
              <a:t>Memory Virtualization</a:t>
            </a:r>
          </a:p>
          <a:p>
            <a:pPr marL="284163" lvl="1" indent="0">
              <a:buNone/>
            </a:pPr>
            <a:r>
              <a:rPr lang="en-US" sz="1900" dirty="0" smtClean="0"/>
              <a:t>Allows abstraction, isolation, and monitoring of memory per VM </a:t>
            </a:r>
            <a:r>
              <a:rPr lang="en-US" sz="1900" dirty="0"/>
              <a:t>Features include direct memory access (DMA) remapping, and extended page tables (EPT)</a:t>
            </a:r>
            <a:endParaRPr lang="en-US" sz="1900" dirty="0" smtClean="0"/>
          </a:p>
          <a:p>
            <a:pPr marL="284163" lvl="1" indent="0">
              <a:buNone/>
            </a:pPr>
            <a:r>
              <a:rPr lang="en-US" sz="2100" dirty="0" smtClean="0">
                <a:solidFill>
                  <a:srgbClr val="00B0F0"/>
                </a:solidFill>
              </a:rPr>
              <a:t>I/O Virtualization</a:t>
            </a:r>
          </a:p>
          <a:p>
            <a:pPr marL="284163" lvl="1" indent="0">
              <a:buNone/>
            </a:pPr>
            <a:r>
              <a:rPr lang="en-US" sz="1900" dirty="0" smtClean="0"/>
              <a:t>Facilitates offloading the multi-core packet process to the network adapters. Allows direct assignment of VMs to virtual functions, including disk I/O </a:t>
            </a:r>
            <a:endParaRPr lang="en-US" sz="1900" dirty="0"/>
          </a:p>
        </p:txBody>
      </p:sp>
    </p:spTree>
    <p:extLst>
      <p:ext uri="{BB962C8B-B14F-4D97-AF65-F5344CB8AC3E}">
        <p14:creationId xmlns:p14="http://schemas.microsoft.com/office/powerpoint/2010/main" val="2932584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VT feature: </a:t>
            </a:r>
            <a:r>
              <a:rPr lang="en-US" dirty="0" smtClean="0">
                <a:solidFill>
                  <a:srgbClr val="00B0F0"/>
                </a:solidFill>
              </a:rPr>
              <a:t>Virtual Machine Device Queues (VMDQ)</a:t>
            </a:r>
            <a:endParaRPr lang="en-US" dirty="0">
              <a:solidFill>
                <a:srgbClr val="00B0F0"/>
              </a:solidFill>
            </a:endParaRPr>
          </a:p>
        </p:txBody>
      </p:sp>
      <p:sp>
        <p:nvSpPr>
          <p:cNvPr id="3" name="Content Placeholder 2"/>
          <p:cNvSpPr>
            <a:spLocks noGrp="1"/>
          </p:cNvSpPr>
          <p:nvPr>
            <p:ph idx="1"/>
          </p:nvPr>
        </p:nvSpPr>
        <p:spPr/>
        <p:txBody>
          <a:bodyPr/>
          <a:lstStyle/>
          <a:p>
            <a:pPr marL="0" indent="0">
              <a:buNone/>
            </a:pPr>
            <a:r>
              <a:rPr lang="en-US" dirty="0">
                <a:solidFill>
                  <a:srgbClr val="00B0F0"/>
                </a:solidFill>
              </a:rPr>
              <a:t>Improves traffic management </a:t>
            </a:r>
            <a:r>
              <a:rPr lang="en-US" dirty="0"/>
              <a:t>within the server by offloading traffic sorting and routing from the hypervisor’s virtual switch to the Intel Ethernet </a:t>
            </a:r>
            <a:r>
              <a:rPr lang="en-US" dirty="0" smtClean="0"/>
              <a:t>Controller </a:t>
            </a:r>
          </a:p>
          <a:p>
            <a:r>
              <a:rPr lang="en-US" dirty="0" smtClean="0"/>
              <a:t>Works with VMware </a:t>
            </a:r>
            <a:r>
              <a:rPr lang="en-US" dirty="0"/>
              <a:t>NetQueue or Microsoft Virtual Machine (VM) </a:t>
            </a:r>
            <a:r>
              <a:rPr lang="en-US" dirty="0" smtClean="0"/>
              <a:t>Queues</a:t>
            </a:r>
          </a:p>
          <a:p>
            <a:r>
              <a:rPr lang="en-US" dirty="0"/>
              <a:t>E</a:t>
            </a:r>
            <a:r>
              <a:rPr lang="en-US" dirty="0" smtClean="0"/>
              <a:t>nables </a:t>
            </a:r>
            <a:r>
              <a:rPr lang="en-US" dirty="0"/>
              <a:t>traffic steering and balanced bandwidth allocation across the Intel Ethernet Controller’s multiple hardware queues</a:t>
            </a:r>
          </a:p>
        </p:txBody>
      </p:sp>
    </p:spTree>
    <p:extLst>
      <p:ext uri="{BB962C8B-B14F-4D97-AF65-F5344CB8AC3E}">
        <p14:creationId xmlns:p14="http://schemas.microsoft.com/office/powerpoint/2010/main" val="259560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a:t>
            </a:r>
            <a:r>
              <a:rPr lang="en-US" dirty="0"/>
              <a:t>VT </a:t>
            </a:r>
            <a:r>
              <a:rPr lang="en-US" dirty="0" smtClean="0"/>
              <a:t>feature: </a:t>
            </a:r>
            <a:r>
              <a:rPr lang="en-US" dirty="0" smtClean="0">
                <a:solidFill>
                  <a:srgbClr val="00B0F0"/>
                </a:solidFill>
              </a:rPr>
              <a:t>Single Root I/O Virtualization (SR-IVO)</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a:solidFill>
                  <a:srgbClr val="00B0F0"/>
                </a:solidFill>
              </a:rPr>
              <a:t>Allows partitioning </a:t>
            </a:r>
            <a:r>
              <a:rPr lang="en-US" dirty="0"/>
              <a:t>of a single Intel Ethernet Server Adapter port into multiple virtual </a:t>
            </a:r>
            <a:r>
              <a:rPr lang="en-US" dirty="0" smtClean="0"/>
              <a:t>functions</a:t>
            </a:r>
          </a:p>
          <a:p>
            <a:r>
              <a:rPr lang="en-US" dirty="0" smtClean="0"/>
              <a:t>Virtual ports can be used to </a:t>
            </a:r>
            <a:r>
              <a:rPr lang="en-US" dirty="0"/>
              <a:t>create multiple isolated connections to virtual </a:t>
            </a:r>
            <a:r>
              <a:rPr lang="en-US" dirty="0" smtClean="0"/>
              <a:t>machines</a:t>
            </a:r>
          </a:p>
          <a:p>
            <a:r>
              <a:rPr lang="en-US" dirty="0" smtClean="0"/>
              <a:t>Can </a:t>
            </a:r>
            <a:r>
              <a:rPr lang="en-US" dirty="0"/>
              <a:t>also be </a:t>
            </a:r>
            <a:r>
              <a:rPr lang="en-US" dirty="0" smtClean="0"/>
              <a:t>used </a:t>
            </a:r>
            <a:r>
              <a:rPr lang="en-US" dirty="0"/>
              <a:t>to remove the CPU from the process of moving data to and from a </a:t>
            </a:r>
            <a:r>
              <a:rPr lang="en-US" dirty="0" smtClean="0"/>
              <a:t>VM</a:t>
            </a:r>
          </a:p>
          <a:p>
            <a:r>
              <a:rPr lang="en-US" dirty="0" smtClean="0"/>
              <a:t>Data can be </a:t>
            </a:r>
            <a:r>
              <a:rPr lang="en-US" dirty="0"/>
              <a:t>DMA’d directly to and from a VM without the software switch in the VM ever ‘touching’ </a:t>
            </a:r>
            <a:r>
              <a:rPr lang="en-US" dirty="0" smtClean="0"/>
              <a:t>it</a:t>
            </a:r>
            <a:endParaRPr lang="en-US" dirty="0"/>
          </a:p>
        </p:txBody>
      </p:sp>
    </p:spTree>
    <p:extLst>
      <p:ext uri="{BB962C8B-B14F-4D97-AF65-F5344CB8AC3E}">
        <p14:creationId xmlns:p14="http://schemas.microsoft.com/office/powerpoint/2010/main" val="4204091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a:t>
            </a:r>
            <a:r>
              <a:rPr lang="en-US" dirty="0"/>
              <a:t>VT </a:t>
            </a:r>
            <a:r>
              <a:rPr lang="en-US" dirty="0" smtClean="0"/>
              <a:t>feature: </a:t>
            </a:r>
            <a:r>
              <a:rPr lang="en-US" dirty="0" smtClean="0">
                <a:solidFill>
                  <a:srgbClr val="00B0F0"/>
                </a:solidFill>
              </a:rPr>
              <a:t>Intel </a:t>
            </a:r>
            <a:r>
              <a:rPr lang="en-US" dirty="0">
                <a:solidFill>
                  <a:srgbClr val="00B0F0"/>
                </a:solidFill>
              </a:rPr>
              <a:t>Data Direct I/O </a:t>
            </a:r>
            <a:r>
              <a:rPr lang="en-US" dirty="0" smtClean="0">
                <a:solidFill>
                  <a:srgbClr val="00B0F0"/>
                </a:solidFill>
              </a:rPr>
              <a:t>(</a:t>
            </a:r>
            <a:r>
              <a:rPr lang="en-US" dirty="0">
                <a:solidFill>
                  <a:srgbClr val="00B0F0"/>
                </a:solidFill>
              </a:rPr>
              <a:t>Intel DDIO)</a:t>
            </a:r>
          </a:p>
        </p:txBody>
      </p:sp>
      <p:sp>
        <p:nvSpPr>
          <p:cNvPr id="3" name="Content Placeholder 2"/>
          <p:cNvSpPr>
            <a:spLocks noGrp="1"/>
          </p:cNvSpPr>
          <p:nvPr>
            <p:ph idx="1"/>
          </p:nvPr>
        </p:nvSpPr>
        <p:spPr/>
        <p:txBody>
          <a:bodyPr>
            <a:normAutofit lnSpcReduction="10000"/>
          </a:bodyPr>
          <a:lstStyle/>
          <a:p>
            <a:r>
              <a:rPr lang="en-US" dirty="0" smtClean="0"/>
              <a:t>Allows </a:t>
            </a:r>
            <a:r>
              <a:rPr lang="en-US" dirty="0"/>
              <a:t>Intel Ethernet Controllers and adapters to </a:t>
            </a:r>
            <a:r>
              <a:rPr lang="en-US" dirty="0">
                <a:solidFill>
                  <a:srgbClr val="00B0F0"/>
                </a:solidFill>
              </a:rPr>
              <a:t>talk directly with the processor </a:t>
            </a:r>
            <a:r>
              <a:rPr lang="en-US" dirty="0" smtClean="0">
                <a:solidFill>
                  <a:srgbClr val="00B0F0"/>
                </a:solidFill>
              </a:rPr>
              <a:t>cache</a:t>
            </a:r>
          </a:p>
          <a:p>
            <a:r>
              <a:rPr lang="en-US" dirty="0" smtClean="0"/>
              <a:t>Intel </a:t>
            </a:r>
            <a:r>
              <a:rPr lang="en-US" dirty="0"/>
              <a:t>DDIO makes the processor cache the primary destination and source of I/O rather than main </a:t>
            </a:r>
            <a:r>
              <a:rPr lang="en-US" dirty="0" smtClean="0"/>
              <a:t>memory</a:t>
            </a:r>
          </a:p>
          <a:p>
            <a:r>
              <a:rPr lang="en-US" dirty="0" smtClean="0"/>
              <a:t>This </a:t>
            </a:r>
            <a:r>
              <a:rPr lang="en-US" dirty="0"/>
              <a:t>re-architecture of the flow of I/O data, </a:t>
            </a:r>
            <a:r>
              <a:rPr lang="en-US" dirty="0" smtClean="0"/>
              <a:t>helps </a:t>
            </a:r>
            <a:r>
              <a:rPr lang="en-US" dirty="0"/>
              <a:t>to deliver increased bandwidth, lower latency, and reduced power </a:t>
            </a:r>
            <a:r>
              <a:rPr lang="en-US" dirty="0" smtClean="0"/>
              <a:t>consumption</a:t>
            </a:r>
            <a:r>
              <a:rPr lang="en-US" dirty="0"/>
              <a:t> </a:t>
            </a:r>
            <a:endParaRPr lang="en-US" dirty="0" smtClean="0"/>
          </a:p>
          <a:p>
            <a:r>
              <a:rPr lang="en-US" dirty="0" smtClean="0"/>
              <a:t>First </a:t>
            </a:r>
            <a:r>
              <a:rPr lang="en-US" dirty="0"/>
              <a:t>introduced in the Intel Xeon processor E5 family and Intel Xeon processor E7 v2 family as a key feature of Intel Integrated I/O</a:t>
            </a:r>
          </a:p>
        </p:txBody>
      </p:sp>
    </p:spTree>
    <p:extLst>
      <p:ext uri="{BB962C8B-B14F-4D97-AF65-F5344CB8AC3E}">
        <p14:creationId xmlns:p14="http://schemas.microsoft.com/office/powerpoint/2010/main" val="292286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for 10GbE is Expected to Explode</a:t>
            </a:r>
            <a:endParaRPr lang="en-US" dirty="0"/>
          </a:p>
        </p:txBody>
      </p:sp>
      <p:pic>
        <p:nvPicPr>
          <p:cNvPr id="4" name="Content Placeholder 3"/>
          <p:cNvPicPr>
            <a:picLocks noGrp="1" noChangeAspect="1"/>
          </p:cNvPicPr>
          <p:nvPr>
            <p:ph idx="1"/>
          </p:nvPr>
        </p:nvPicPr>
        <p:blipFill>
          <a:blip r:embed="rId3"/>
          <a:stretch>
            <a:fillRect/>
          </a:stretch>
        </p:blipFill>
        <p:spPr>
          <a:xfrm>
            <a:off x="1901638" y="1844917"/>
            <a:ext cx="5063138" cy="3015072"/>
          </a:xfrm>
          <a:prstGeom prst="rect">
            <a:avLst/>
          </a:prstGeom>
          <a:ln>
            <a:noFill/>
          </a:ln>
          <a:effectLst>
            <a:outerShdw blurRad="190500" algn="tl" rotWithShape="0">
              <a:srgbClr val="000000">
                <a:alpha val="70000"/>
              </a:srgbClr>
            </a:outerShdw>
          </a:effectLst>
        </p:spPr>
      </p:pic>
      <p:sp>
        <p:nvSpPr>
          <p:cNvPr id="5" name="TextBox 4"/>
          <p:cNvSpPr txBox="1"/>
          <p:nvPr/>
        </p:nvSpPr>
        <p:spPr>
          <a:xfrm>
            <a:off x="1901638" y="1525822"/>
            <a:ext cx="6915150" cy="369332"/>
          </a:xfrm>
          <a:prstGeom prst="rect">
            <a:avLst/>
          </a:prstGeom>
          <a:noFill/>
        </p:spPr>
        <p:txBody>
          <a:bodyPr wrap="square" rtlCol="0">
            <a:spAutoFit/>
          </a:bodyPr>
          <a:lstStyle/>
          <a:p>
            <a:r>
              <a:rPr lang="en-US" dirty="0" smtClean="0"/>
              <a:t>Estimated Ethernet Port Growth through 2016</a:t>
            </a:r>
            <a:endParaRPr lang="en-US" dirty="0"/>
          </a:p>
        </p:txBody>
      </p:sp>
    </p:spTree>
    <p:extLst>
      <p:ext uri="{BB962C8B-B14F-4D97-AF65-F5344CB8AC3E}">
        <p14:creationId xmlns:p14="http://schemas.microsoft.com/office/powerpoint/2010/main" val="2535332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Principled Technologies Study: </a:t>
            </a:r>
            <a:br>
              <a:rPr lang="en-US" dirty="0" smtClean="0"/>
            </a:br>
            <a:r>
              <a:rPr lang="en-US" dirty="0" smtClean="0"/>
              <a:t>Evaluating Impact of Component Upgrades</a:t>
            </a:r>
            <a:endParaRPr lang="en-US" dirty="0"/>
          </a:p>
        </p:txBody>
      </p:sp>
      <p:sp>
        <p:nvSpPr>
          <p:cNvPr id="3" name="Content Placeholder 2"/>
          <p:cNvSpPr>
            <a:spLocks noGrp="1"/>
          </p:cNvSpPr>
          <p:nvPr>
            <p:ph idx="1"/>
          </p:nvPr>
        </p:nvSpPr>
        <p:spPr>
          <a:xfrm>
            <a:off x="457200" y="1647731"/>
            <a:ext cx="8415196" cy="2912255"/>
          </a:xfrm>
        </p:spPr>
        <p:txBody>
          <a:bodyPr>
            <a:normAutofit fontScale="92500"/>
          </a:bodyPr>
          <a:lstStyle/>
          <a:p>
            <a:pPr marL="0" indent="0">
              <a:buNone/>
            </a:pPr>
            <a:r>
              <a:rPr lang="en-US" sz="2200" dirty="0" smtClean="0"/>
              <a:t>The study found that upgrading:</a:t>
            </a:r>
          </a:p>
          <a:p>
            <a:pPr lvl="1"/>
            <a:r>
              <a:rPr lang="en-US" sz="1700" dirty="0" smtClean="0"/>
              <a:t>CPU </a:t>
            </a:r>
            <a:r>
              <a:rPr lang="en-US" sz="1700" dirty="0"/>
              <a:t>to the Intel Xeon processor </a:t>
            </a:r>
            <a:r>
              <a:rPr lang="en-US" sz="1700" dirty="0" smtClean="0"/>
              <a:t>E5-2699</a:t>
            </a:r>
          </a:p>
          <a:p>
            <a:pPr lvl="1"/>
            <a:r>
              <a:rPr lang="en-US" sz="1700" dirty="0" smtClean="0"/>
              <a:t>Operating </a:t>
            </a:r>
            <a:r>
              <a:rPr lang="en-US" sz="1700" dirty="0"/>
              <a:t>system to Microsoft Windows Server 2012 </a:t>
            </a:r>
            <a:r>
              <a:rPr lang="en-US" sz="1700" dirty="0" smtClean="0"/>
              <a:t>R2</a:t>
            </a:r>
          </a:p>
          <a:p>
            <a:pPr marL="0" indent="-55562">
              <a:buNone/>
            </a:pPr>
            <a:r>
              <a:rPr lang="en-US" sz="2200" dirty="0" smtClean="0">
                <a:solidFill>
                  <a:srgbClr val="00B0F0"/>
                </a:solidFill>
              </a:rPr>
              <a:t>Produced a 16% </a:t>
            </a:r>
            <a:r>
              <a:rPr lang="en-US" sz="2200" dirty="0">
                <a:solidFill>
                  <a:srgbClr val="00B0F0"/>
                </a:solidFill>
              </a:rPr>
              <a:t>increase in the number of VMs </a:t>
            </a:r>
            <a:r>
              <a:rPr lang="en-US" sz="2200" dirty="0" smtClean="0">
                <a:solidFill>
                  <a:srgbClr val="00B0F0"/>
                </a:solidFill>
              </a:rPr>
              <a:t>the system supported</a:t>
            </a:r>
          </a:p>
          <a:p>
            <a:pPr marL="0" indent="0">
              <a:buNone/>
            </a:pPr>
            <a:r>
              <a:rPr lang="en-US" sz="2200" dirty="0" smtClean="0"/>
              <a:t>Additional upgrades of:</a:t>
            </a:r>
          </a:p>
          <a:p>
            <a:pPr lvl="1"/>
            <a:r>
              <a:rPr lang="en-US" sz="1700" dirty="0" smtClean="0"/>
              <a:t>Standard SAS </a:t>
            </a:r>
            <a:r>
              <a:rPr lang="en-US" sz="1700" dirty="0"/>
              <a:t>disk drives to Intel SSD DCS3700 </a:t>
            </a:r>
            <a:r>
              <a:rPr lang="en-US" sz="1700" dirty="0" smtClean="0"/>
              <a:t>drives</a:t>
            </a:r>
          </a:p>
          <a:p>
            <a:pPr lvl="1"/>
            <a:r>
              <a:rPr lang="en-US" sz="1700" dirty="0" smtClean="0"/>
              <a:t>Standard 1GbE </a:t>
            </a:r>
            <a:r>
              <a:rPr lang="en-US" sz="1700" dirty="0"/>
              <a:t>to 10GbE Intel Ethernet CNA X520 </a:t>
            </a:r>
            <a:endParaRPr lang="en-US" sz="1700" dirty="0" smtClean="0"/>
          </a:p>
          <a:p>
            <a:pPr marL="0" indent="-55562">
              <a:buNone/>
            </a:pPr>
            <a:r>
              <a:rPr lang="en-US" sz="2200" dirty="0" smtClean="0">
                <a:solidFill>
                  <a:srgbClr val="00B0F0"/>
                </a:solidFill>
              </a:rPr>
              <a:t>Produced a 67</a:t>
            </a:r>
            <a:r>
              <a:rPr lang="en-US" sz="2200" dirty="0">
                <a:solidFill>
                  <a:srgbClr val="00B0F0"/>
                </a:solidFill>
              </a:rPr>
              <a:t>% increase in the number of VMs </a:t>
            </a:r>
            <a:r>
              <a:rPr lang="en-US" sz="2200" dirty="0" smtClean="0">
                <a:solidFill>
                  <a:srgbClr val="00B0F0"/>
                </a:solidFill>
              </a:rPr>
              <a:t>system the supported</a:t>
            </a:r>
            <a:endParaRPr lang="en-US" sz="2200" dirty="0">
              <a:solidFill>
                <a:srgbClr val="00B0F0"/>
              </a:solidFill>
            </a:endParaRPr>
          </a:p>
          <a:p>
            <a:endParaRPr lang="en-US" dirty="0"/>
          </a:p>
        </p:txBody>
      </p:sp>
    </p:spTree>
    <p:extLst>
      <p:ext uri="{BB962C8B-B14F-4D97-AF65-F5344CB8AC3E}">
        <p14:creationId xmlns:p14="http://schemas.microsoft.com/office/powerpoint/2010/main" val="3017187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Principled Technologies Study- 67% Increase in VMs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7767334"/>
              </p:ext>
            </p:extLst>
          </p:nvPr>
        </p:nvGraphicFramePr>
        <p:xfrm>
          <a:off x="389744" y="1749426"/>
          <a:ext cx="8229600" cy="27176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9082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Ethernet </a:t>
            </a:r>
            <a:r>
              <a:rPr lang="en-US" dirty="0" smtClean="0"/>
              <a:t>CNA X520</a:t>
            </a:r>
            <a:endParaRPr lang="en-US" dirty="0"/>
          </a:p>
        </p:txBody>
      </p:sp>
      <p:sp>
        <p:nvSpPr>
          <p:cNvPr id="3" name="Content Placeholder 2"/>
          <p:cNvSpPr>
            <a:spLocks noGrp="1"/>
          </p:cNvSpPr>
          <p:nvPr>
            <p:ph idx="1"/>
          </p:nvPr>
        </p:nvSpPr>
        <p:spPr>
          <a:xfrm>
            <a:off x="457200" y="1569293"/>
            <a:ext cx="8229600" cy="3256204"/>
          </a:xfrm>
        </p:spPr>
        <p:txBody>
          <a:bodyPr>
            <a:normAutofit/>
          </a:bodyPr>
          <a:lstStyle/>
          <a:p>
            <a:pPr marL="0" indent="0">
              <a:buNone/>
            </a:pPr>
            <a:r>
              <a:rPr lang="en-US" dirty="0"/>
              <a:t>Features</a:t>
            </a:r>
          </a:p>
          <a:p>
            <a:pPr lvl="0"/>
            <a:r>
              <a:rPr lang="en-US" sz="1800" dirty="0"/>
              <a:t>Low cost, low power </a:t>
            </a:r>
            <a:r>
              <a:rPr lang="en-US" sz="1800" dirty="0" smtClean="0"/>
              <a:t>10GbE </a:t>
            </a:r>
            <a:r>
              <a:rPr lang="en-US" sz="1800" dirty="0"/>
              <a:t>performance</a:t>
            </a:r>
          </a:p>
          <a:p>
            <a:pPr lvl="0"/>
            <a:r>
              <a:rPr lang="en-US" sz="1800" dirty="0" smtClean="0"/>
              <a:t>Provides </a:t>
            </a:r>
            <a:r>
              <a:rPr lang="en-US" sz="1800" dirty="0"/>
              <a:t>64 Virtual Station </a:t>
            </a:r>
            <a:r>
              <a:rPr lang="en-US" sz="1800" dirty="0" smtClean="0"/>
              <a:t>Interfaces</a:t>
            </a:r>
          </a:p>
          <a:p>
            <a:r>
              <a:rPr lang="en-US" sz="1800" dirty="0"/>
              <a:t>Flexible I/O virtualization for port partitioning </a:t>
            </a:r>
          </a:p>
          <a:p>
            <a:pPr lvl="0"/>
            <a:r>
              <a:rPr lang="en-US" sz="1800" dirty="0" smtClean="0"/>
              <a:t>Compatible </a:t>
            </a:r>
            <a:r>
              <a:rPr lang="en-US" sz="1800" dirty="0"/>
              <a:t>with Intel I/O Technology including VMDq, Next-Generation VMDq </a:t>
            </a:r>
            <a:endParaRPr lang="en-US" sz="1800" dirty="0" smtClean="0"/>
          </a:p>
          <a:p>
            <a:pPr lvl="0"/>
            <a:r>
              <a:rPr lang="en-US" sz="1800" dirty="0" smtClean="0"/>
              <a:t>Delivers </a:t>
            </a:r>
            <a:r>
              <a:rPr lang="en-US" sz="1800" dirty="0"/>
              <a:t>same throughput as ten dual-port </a:t>
            </a:r>
            <a:r>
              <a:rPr lang="en-US" sz="1800" dirty="0" smtClean="0"/>
              <a:t>one gigabit </a:t>
            </a:r>
            <a:r>
              <a:rPr lang="en-US" sz="1800" dirty="0"/>
              <a:t>adapters</a:t>
            </a:r>
          </a:p>
          <a:p>
            <a:pPr lvl="0"/>
            <a:r>
              <a:rPr lang="en-US" sz="1800" dirty="0"/>
              <a:t>Unified networking, delivering LAN, iSCSI and FCoE in one low cost CNA</a:t>
            </a:r>
          </a:p>
          <a:p>
            <a:endParaRPr lang="en-US" dirty="0"/>
          </a:p>
        </p:txBody>
      </p:sp>
    </p:spTree>
    <p:extLst>
      <p:ext uri="{BB962C8B-B14F-4D97-AF65-F5344CB8AC3E}">
        <p14:creationId xmlns:p14="http://schemas.microsoft.com/office/powerpoint/2010/main" val="2952901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Intel Ethernet CNA </a:t>
            </a:r>
            <a:r>
              <a:rPr lang="en-US" dirty="0" smtClean="0"/>
              <a:t>X540</a:t>
            </a:r>
            <a:endParaRPr lang="en-US" dirty="0"/>
          </a:p>
        </p:txBody>
      </p:sp>
      <p:sp>
        <p:nvSpPr>
          <p:cNvPr id="3" name="Content Placeholder 2"/>
          <p:cNvSpPr>
            <a:spLocks noGrp="1"/>
          </p:cNvSpPr>
          <p:nvPr>
            <p:ph idx="1"/>
          </p:nvPr>
        </p:nvSpPr>
        <p:spPr>
          <a:xfrm>
            <a:off x="457199" y="1557196"/>
            <a:ext cx="8397089" cy="3268301"/>
          </a:xfrm>
        </p:spPr>
        <p:txBody>
          <a:bodyPr>
            <a:normAutofit fontScale="70000" lnSpcReduction="20000"/>
          </a:bodyPr>
          <a:lstStyle/>
          <a:p>
            <a:pPr marL="0" indent="0">
              <a:buNone/>
            </a:pPr>
            <a:r>
              <a:rPr lang="en-US" sz="2900" dirty="0"/>
              <a:t>Features</a:t>
            </a:r>
          </a:p>
          <a:p>
            <a:pPr lvl="0"/>
            <a:r>
              <a:rPr lang="en-US" sz="2600" dirty="0"/>
              <a:t>Low cost, low power </a:t>
            </a:r>
            <a:r>
              <a:rPr lang="en-US" sz="2600" dirty="0" smtClean="0"/>
              <a:t>10GbE </a:t>
            </a:r>
            <a:r>
              <a:rPr lang="en-US" sz="2600" dirty="0"/>
              <a:t>performance</a:t>
            </a:r>
          </a:p>
          <a:p>
            <a:pPr lvl="0"/>
            <a:r>
              <a:rPr lang="en-US" sz="2600" dirty="0"/>
              <a:t>Backward compatible with </a:t>
            </a:r>
            <a:r>
              <a:rPr lang="en-US" sz="2600" dirty="0" smtClean="0"/>
              <a:t>1000BASE-T </a:t>
            </a:r>
            <a:r>
              <a:rPr lang="en-US" sz="2600" dirty="0"/>
              <a:t>networks simplifies </a:t>
            </a:r>
            <a:r>
              <a:rPr lang="en-US" sz="2600" dirty="0" smtClean="0"/>
              <a:t>transition</a:t>
            </a:r>
            <a:endParaRPr lang="en-US" sz="2600" dirty="0"/>
          </a:p>
          <a:p>
            <a:pPr lvl="0"/>
            <a:r>
              <a:rPr lang="en-US" sz="2600" dirty="0"/>
              <a:t>Uses standard </a:t>
            </a:r>
            <a:r>
              <a:rPr lang="en-US" sz="2600" dirty="0" smtClean="0"/>
              <a:t>CAT-6A </a:t>
            </a:r>
            <a:r>
              <a:rPr lang="en-US" sz="2600" dirty="0"/>
              <a:t>cabling with RJ45 </a:t>
            </a:r>
            <a:r>
              <a:rPr lang="en-US" sz="2600" dirty="0" smtClean="0"/>
              <a:t>connections</a:t>
            </a:r>
          </a:p>
          <a:p>
            <a:r>
              <a:rPr lang="en-US" sz="2600" dirty="0"/>
              <a:t>Provides 64 Virtual Station Interfaces</a:t>
            </a:r>
          </a:p>
          <a:p>
            <a:pPr lvl="0"/>
            <a:r>
              <a:rPr lang="en-US" sz="2600" dirty="0" smtClean="0"/>
              <a:t>Flexible </a:t>
            </a:r>
            <a:r>
              <a:rPr lang="en-US" sz="2600" dirty="0"/>
              <a:t>I/O virtualization for port partitioning </a:t>
            </a:r>
            <a:endParaRPr lang="en-US" sz="2600" dirty="0" smtClean="0"/>
          </a:p>
          <a:p>
            <a:pPr lvl="0"/>
            <a:r>
              <a:rPr lang="en-US" sz="2600" dirty="0" smtClean="0"/>
              <a:t>Unified </a:t>
            </a:r>
            <a:r>
              <a:rPr lang="en-US" sz="2600" dirty="0"/>
              <a:t>networking, delivering LAN, iSCSI and FCoE in one low cost </a:t>
            </a:r>
            <a:r>
              <a:rPr lang="en-US" sz="2600" dirty="0" smtClean="0"/>
              <a:t>CNA</a:t>
            </a:r>
          </a:p>
          <a:p>
            <a:r>
              <a:rPr lang="en-US" sz="2600" dirty="0"/>
              <a:t>Industry First Dual-Port 10GBASE-T adapter with single-chip </a:t>
            </a:r>
            <a:r>
              <a:rPr lang="en-US" sz="2600" dirty="0" smtClean="0"/>
              <a:t>and integrated </a:t>
            </a:r>
            <a:r>
              <a:rPr lang="en-US" sz="2600" dirty="0"/>
              <a:t>MAC + PHY</a:t>
            </a:r>
          </a:p>
        </p:txBody>
      </p:sp>
    </p:spTree>
    <p:extLst>
      <p:ext uri="{BB962C8B-B14F-4D97-AF65-F5344CB8AC3E}">
        <p14:creationId xmlns:p14="http://schemas.microsoft.com/office/powerpoint/2010/main" val="293970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Ethernet CNA </a:t>
            </a:r>
            <a:r>
              <a:rPr lang="en-US" dirty="0" smtClean="0"/>
              <a:t>XL710 &amp; CNA </a:t>
            </a:r>
            <a:r>
              <a:rPr lang="en-US" dirty="0"/>
              <a:t>X710</a:t>
            </a:r>
          </a:p>
        </p:txBody>
      </p:sp>
      <p:sp>
        <p:nvSpPr>
          <p:cNvPr id="3" name="Content Placeholder 2"/>
          <p:cNvSpPr>
            <a:spLocks noGrp="1"/>
          </p:cNvSpPr>
          <p:nvPr>
            <p:ph idx="1"/>
          </p:nvPr>
        </p:nvSpPr>
        <p:spPr>
          <a:xfrm>
            <a:off x="457200" y="1514007"/>
            <a:ext cx="8229600" cy="3311490"/>
          </a:xfrm>
        </p:spPr>
        <p:txBody>
          <a:bodyPr>
            <a:normAutofit fontScale="77500" lnSpcReduction="20000"/>
          </a:bodyPr>
          <a:lstStyle/>
          <a:p>
            <a:pPr marL="0" indent="0">
              <a:buNone/>
            </a:pPr>
            <a:r>
              <a:rPr lang="en-US" sz="2600" dirty="0" smtClean="0"/>
              <a:t>Features</a:t>
            </a:r>
          </a:p>
          <a:p>
            <a:pPr lvl="0"/>
            <a:r>
              <a:rPr lang="en-US" dirty="0" smtClean="0"/>
              <a:t>Low </a:t>
            </a:r>
            <a:r>
              <a:rPr lang="en-US" dirty="0"/>
              <a:t>power single chip design for PCI Express 3.0</a:t>
            </a:r>
          </a:p>
          <a:p>
            <a:pPr lvl="0"/>
            <a:r>
              <a:rPr lang="en-US" dirty="0"/>
              <a:t>Software configurable Ethernet Port Speed for up to 2x10GbE or up to 2x20GbE</a:t>
            </a:r>
          </a:p>
          <a:p>
            <a:pPr lvl="0"/>
            <a:r>
              <a:rPr lang="en-US" dirty="0"/>
              <a:t>Interfaces for Converged Network </a:t>
            </a:r>
            <a:r>
              <a:rPr lang="en-US" dirty="0" smtClean="0"/>
              <a:t>Adapters (CNA), </a:t>
            </a:r>
            <a:r>
              <a:rPr lang="en-US" dirty="0"/>
              <a:t>backplanes and LAN on </a:t>
            </a:r>
            <a:r>
              <a:rPr lang="en-US" dirty="0" smtClean="0"/>
              <a:t>Motherboard</a:t>
            </a:r>
          </a:p>
          <a:p>
            <a:r>
              <a:rPr lang="en-US" dirty="0"/>
              <a:t>Provides </a:t>
            </a:r>
            <a:r>
              <a:rPr lang="en-US" dirty="0" smtClean="0"/>
              <a:t>384 Virtual </a:t>
            </a:r>
            <a:r>
              <a:rPr lang="en-US" dirty="0"/>
              <a:t>Station Interfaces</a:t>
            </a:r>
          </a:p>
          <a:p>
            <a:pPr lvl="0"/>
            <a:r>
              <a:rPr lang="en-US" dirty="0" smtClean="0"/>
              <a:t>Intelligent </a:t>
            </a:r>
            <a:r>
              <a:rPr lang="en-US" dirty="0"/>
              <a:t>load balancing for high performance traffic flows of virtual machines</a:t>
            </a:r>
          </a:p>
          <a:p>
            <a:pPr lvl="0"/>
            <a:r>
              <a:rPr lang="en-US" dirty="0"/>
              <a:t>Intelligent Offloads </a:t>
            </a:r>
            <a:r>
              <a:rPr lang="en-US" dirty="0" smtClean="0"/>
              <a:t>deliver </a:t>
            </a:r>
            <a:r>
              <a:rPr lang="en-US" dirty="0"/>
              <a:t>high performance for NAS (NFS, SMB), and SAN (iSCSI)</a:t>
            </a:r>
          </a:p>
          <a:p>
            <a:pPr lvl="0"/>
            <a:r>
              <a:rPr lang="en-US" dirty="0" smtClean="0"/>
              <a:t>Intel </a:t>
            </a:r>
            <a:r>
              <a:rPr lang="en-US" dirty="0"/>
              <a:t>Ethernet Flow Director for hardware based application traffic steering</a:t>
            </a:r>
          </a:p>
          <a:p>
            <a:pPr lvl="0"/>
            <a:r>
              <a:rPr lang="en-US" dirty="0"/>
              <a:t>Intel Data Direct I/O (Intel DDIO) makes the processor cache the primary destination and source of I/O data rather than main </a:t>
            </a:r>
            <a:r>
              <a:rPr lang="en-US" dirty="0" smtClean="0"/>
              <a:t>memory</a:t>
            </a:r>
            <a:endParaRPr lang="en-US" dirty="0"/>
          </a:p>
        </p:txBody>
      </p:sp>
    </p:spTree>
    <p:extLst>
      <p:ext uri="{BB962C8B-B14F-4D97-AF65-F5344CB8AC3E}">
        <p14:creationId xmlns:p14="http://schemas.microsoft.com/office/powerpoint/2010/main" val="3355083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t>
            </a:r>
            <a:r>
              <a:rPr lang="en-US" dirty="0"/>
              <a:t>Market </a:t>
            </a:r>
            <a:r>
              <a:rPr lang="en-US" dirty="0" smtClean="0"/>
              <a:t>for Intel Ethernet 40Gb/10Gb XL710/X710</a:t>
            </a:r>
            <a:endParaRPr lang="en-US" dirty="0"/>
          </a:p>
        </p:txBody>
      </p:sp>
      <p:sp>
        <p:nvSpPr>
          <p:cNvPr id="3" name="Content Placeholder 2"/>
          <p:cNvSpPr>
            <a:spLocks noGrp="1"/>
          </p:cNvSpPr>
          <p:nvPr>
            <p:ph idx="1"/>
          </p:nvPr>
        </p:nvSpPr>
        <p:spPr>
          <a:xfrm>
            <a:off x="457200" y="1749137"/>
            <a:ext cx="8229600" cy="3040146"/>
          </a:xfrm>
        </p:spPr>
        <p:txBody>
          <a:bodyPr>
            <a:normAutofit lnSpcReduction="10000"/>
          </a:bodyPr>
          <a:lstStyle/>
          <a:p>
            <a:pPr marL="0" indent="0">
              <a:buNone/>
            </a:pPr>
            <a:r>
              <a:rPr lang="en-US" sz="2200" dirty="0" smtClean="0"/>
              <a:t>Enterprise Networking Customers Needing:</a:t>
            </a:r>
          </a:p>
          <a:p>
            <a:pPr lvl="1"/>
            <a:r>
              <a:rPr lang="en-US" dirty="0" smtClean="0"/>
              <a:t>Networking performance</a:t>
            </a:r>
          </a:p>
          <a:p>
            <a:pPr lvl="1"/>
            <a:r>
              <a:rPr lang="en-US" dirty="0" smtClean="0"/>
              <a:t>Energy Efficiency</a:t>
            </a:r>
          </a:p>
          <a:p>
            <a:pPr lvl="1"/>
            <a:r>
              <a:rPr lang="en-US" dirty="0" smtClean="0"/>
              <a:t>Broad </a:t>
            </a:r>
            <a:r>
              <a:rPr lang="en-US" dirty="0"/>
              <a:t>Operating System (OS) and Virtual Machine Monitor (VMM) </a:t>
            </a:r>
            <a:r>
              <a:rPr lang="en-US" dirty="0" smtClean="0"/>
              <a:t>support</a:t>
            </a:r>
          </a:p>
          <a:p>
            <a:pPr lvl="1"/>
            <a:r>
              <a:rPr lang="en-US" dirty="0" smtClean="0"/>
              <a:t>Automation </a:t>
            </a:r>
            <a:r>
              <a:rPr lang="en-US" dirty="0"/>
              <a:t>(including resource provisioning and monitoring, and workload balancing</a:t>
            </a:r>
            <a:r>
              <a:rPr lang="en-US" dirty="0" smtClean="0"/>
              <a:t>)</a:t>
            </a:r>
          </a:p>
          <a:p>
            <a:pPr lvl="1"/>
            <a:r>
              <a:rPr lang="en-US" dirty="0" smtClean="0"/>
              <a:t>Converged </a:t>
            </a:r>
            <a:r>
              <a:rPr lang="en-US" dirty="0"/>
              <a:t>networking, and emerging standards. </a:t>
            </a:r>
            <a:endParaRPr lang="en-US" dirty="0" smtClean="0"/>
          </a:p>
          <a:p>
            <a:pPr lvl="1"/>
            <a:r>
              <a:rPr lang="en-US" dirty="0" smtClean="0"/>
              <a:t>Examples </a:t>
            </a:r>
            <a:r>
              <a:rPr lang="en-US" dirty="0"/>
              <a:t>are data centers looking for Data Center Bridging (DCB) and Virtual Bridging (VEB).</a:t>
            </a:r>
          </a:p>
          <a:p>
            <a:endParaRPr lang="en-US" dirty="0"/>
          </a:p>
        </p:txBody>
      </p:sp>
    </p:spTree>
    <p:extLst>
      <p:ext uri="{BB962C8B-B14F-4D97-AF65-F5344CB8AC3E}">
        <p14:creationId xmlns:p14="http://schemas.microsoft.com/office/powerpoint/2010/main" val="2894793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t>
            </a:r>
            <a:r>
              <a:rPr lang="en-US" dirty="0"/>
              <a:t>Market </a:t>
            </a:r>
            <a:r>
              <a:rPr lang="en-US" dirty="0" smtClean="0"/>
              <a:t>for Intel Ethernet 40/10Gb XL710/X710</a:t>
            </a:r>
            <a:endParaRPr lang="en-US" dirty="0"/>
          </a:p>
        </p:txBody>
      </p:sp>
      <p:sp>
        <p:nvSpPr>
          <p:cNvPr id="3" name="Content Placeholder 2"/>
          <p:cNvSpPr>
            <a:spLocks noGrp="1"/>
          </p:cNvSpPr>
          <p:nvPr>
            <p:ph idx="1"/>
          </p:nvPr>
        </p:nvSpPr>
        <p:spPr>
          <a:xfrm>
            <a:off x="457200" y="1749137"/>
            <a:ext cx="8229600" cy="3040146"/>
          </a:xfrm>
        </p:spPr>
        <p:txBody>
          <a:bodyPr>
            <a:normAutofit/>
          </a:bodyPr>
          <a:lstStyle/>
          <a:p>
            <a:pPr marL="0" indent="0">
              <a:buNone/>
            </a:pPr>
            <a:r>
              <a:rPr lang="en-US" sz="2200" dirty="0" smtClean="0"/>
              <a:t>Cloud Networking, Computing Infrastructure </a:t>
            </a:r>
            <a:r>
              <a:rPr lang="en-US" sz="2200" dirty="0"/>
              <a:t>and </a:t>
            </a:r>
            <a:r>
              <a:rPr lang="en-US" sz="2200" dirty="0" smtClean="0"/>
              <a:t>Software as a Service (SaaS) Customers needing:</a:t>
            </a:r>
          </a:p>
          <a:p>
            <a:pPr lvl="1"/>
            <a:r>
              <a:rPr lang="en-US" dirty="0" smtClean="0"/>
              <a:t>Networking Performance</a:t>
            </a:r>
          </a:p>
          <a:p>
            <a:pPr lvl="1"/>
            <a:r>
              <a:rPr lang="en-US" dirty="0" smtClean="0"/>
              <a:t>Energy Efficiency</a:t>
            </a:r>
          </a:p>
          <a:p>
            <a:pPr lvl="1"/>
            <a:r>
              <a:rPr lang="en-US" dirty="0" smtClean="0"/>
              <a:t>Automation including </a:t>
            </a:r>
            <a:r>
              <a:rPr lang="en-US" dirty="0"/>
              <a:t>resource provisioning and monitoring, and workload </a:t>
            </a:r>
            <a:r>
              <a:rPr lang="en-US" dirty="0" smtClean="0"/>
              <a:t>balancing</a:t>
            </a:r>
          </a:p>
          <a:p>
            <a:pPr lvl="1"/>
            <a:r>
              <a:rPr lang="en-US" dirty="0" smtClean="0"/>
              <a:t>Sophisticated </a:t>
            </a:r>
            <a:r>
              <a:rPr lang="en-US" dirty="0"/>
              <a:t>packet header parsing, and quality open source </a:t>
            </a:r>
            <a:r>
              <a:rPr lang="en-US" dirty="0" smtClean="0"/>
              <a:t>drivers</a:t>
            </a:r>
          </a:p>
          <a:p>
            <a:endParaRPr lang="en-US" dirty="0"/>
          </a:p>
        </p:txBody>
      </p:sp>
    </p:spTree>
    <p:extLst>
      <p:ext uri="{BB962C8B-B14F-4D97-AF65-F5344CB8AC3E}">
        <p14:creationId xmlns:p14="http://schemas.microsoft.com/office/powerpoint/2010/main" val="273646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10GbE </a:t>
            </a:r>
            <a:r>
              <a:rPr lang="en-US" dirty="0" smtClean="0"/>
              <a:t>Comparison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0564188"/>
              </p:ext>
            </p:extLst>
          </p:nvPr>
        </p:nvGraphicFramePr>
        <p:xfrm>
          <a:off x="457200" y="1357585"/>
          <a:ext cx="8237095" cy="3188694"/>
        </p:xfrm>
        <a:graphic>
          <a:graphicData uri="http://schemas.openxmlformats.org/drawingml/2006/table">
            <a:tbl>
              <a:tblPr firstRow="1" firstCol="1" bandRow="1">
                <a:tableStyleId>{5C22544A-7EE6-4342-B048-85BDC9FD1C3A}</a:tableStyleId>
              </a:tblPr>
              <a:tblGrid>
                <a:gridCol w="1771650"/>
                <a:gridCol w="2400300"/>
                <a:gridCol w="2171098"/>
                <a:gridCol w="1894047"/>
              </a:tblGrid>
              <a:tr h="388105">
                <a:tc>
                  <a:txBody>
                    <a:bodyPr/>
                    <a:lstStyle/>
                    <a:p>
                      <a:pPr marL="0" marR="0" indent="0" algn="l" defTabSz="457200" rtl="0" eaLnBrk="1" fontAlgn="auto" latinLnBrk="0" hangingPunct="1">
                        <a:lnSpc>
                          <a:spcPct val="110000"/>
                        </a:lnSpc>
                        <a:spcBef>
                          <a:spcPts val="0"/>
                        </a:spcBef>
                        <a:spcAft>
                          <a:spcPts val="600"/>
                        </a:spcAft>
                        <a:buClrTx/>
                        <a:buSzTx/>
                        <a:buFontTx/>
                        <a:buNone/>
                        <a:tabLst>
                          <a:tab pos="353695" algn="l"/>
                        </a:tabLst>
                        <a:defRPr/>
                      </a:pPr>
                      <a:r>
                        <a:rPr lang="en-US" sz="1100" dirty="0">
                          <a:effectLst/>
                        </a:rPr>
                        <a:t> </a:t>
                      </a:r>
                      <a:r>
                        <a:rPr lang="en-US" sz="1100" dirty="0" smtClean="0">
                          <a:effectLst/>
                        </a:rPr>
                        <a:t>Networking Specification</a:t>
                      </a:r>
                      <a:endParaRPr lang="en-US"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lnSpc>
                          <a:spcPct val="110000"/>
                        </a:lnSpc>
                        <a:spcBef>
                          <a:spcPts val="0"/>
                        </a:spcBef>
                        <a:spcAft>
                          <a:spcPts val="600"/>
                        </a:spcAft>
                        <a:tabLst>
                          <a:tab pos="353695" algn="l"/>
                        </a:tabLst>
                      </a:pP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XL710 and X710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X540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X520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Ports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1x40GbE or </a:t>
                      </a:r>
                      <a:r>
                        <a:rPr lang="en-US" sz="1100" dirty="0" smtClean="0">
                          <a:effectLst/>
                        </a:rPr>
                        <a:t>4x10GbE, 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Data Rate Per Port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40GbE/10GbE/1GbE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System Interface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v3.0 (8.0GT/s)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v2.1 (5.0 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v2.0 (5.0GT/s)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Controller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FTXL710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Intel X540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Intel 82599ES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480937">
                <a:tc>
                  <a:txBody>
                    <a:bodyPr/>
                    <a:lstStyle/>
                    <a:p>
                      <a:pPr marL="0" marR="0" algn="l">
                        <a:lnSpc>
                          <a:spcPct val="110000"/>
                        </a:lnSpc>
                        <a:spcBef>
                          <a:spcPts val="0"/>
                        </a:spcBef>
                        <a:spcAft>
                          <a:spcPts val="600"/>
                        </a:spcAft>
                      </a:pPr>
                      <a:r>
                        <a:rPr lang="en-US" sz="1100" dirty="0">
                          <a:effectLst/>
                        </a:rPr>
                        <a:t>Interfaces including: SFI, KR, KR4, XAUI, KX, KX4, SGMII</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Yes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No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No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468680">
                <a:tc>
                  <a:txBody>
                    <a:bodyPr/>
                    <a:lstStyle/>
                    <a:p>
                      <a:pPr marL="0" marR="0" algn="l">
                        <a:lnSpc>
                          <a:spcPct val="110000"/>
                        </a:lnSpc>
                        <a:spcBef>
                          <a:spcPts val="0"/>
                        </a:spcBef>
                        <a:spcAft>
                          <a:spcPts val="600"/>
                        </a:spcAft>
                      </a:pPr>
                      <a:r>
                        <a:rPr lang="en-US" sz="1100" dirty="0">
                          <a:effectLst/>
                        </a:rPr>
                        <a:t>Intel Ethernet Flow Director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indent="0" algn="ctr" defTabSz="457200" rtl="0" eaLnBrk="1" fontAlgn="auto" latinLnBrk="0" hangingPunct="1">
                        <a:lnSpc>
                          <a:spcPct val="110000"/>
                        </a:lnSpc>
                        <a:spcBef>
                          <a:spcPts val="0"/>
                        </a:spcBef>
                        <a:spcAft>
                          <a:spcPts val="600"/>
                        </a:spcAft>
                        <a:buClrTx/>
                        <a:buSzTx/>
                        <a:buFontTx/>
                        <a:buNone/>
                        <a:tabLst/>
                        <a:defRPr/>
                      </a:pPr>
                      <a:r>
                        <a:rPr lang="en-US" sz="1100" dirty="0">
                          <a:effectLst/>
                        </a:rPr>
                        <a:t>Up to 64 different packet </a:t>
                      </a:r>
                      <a:r>
                        <a:rPr lang="en-US" sz="1100" dirty="0" smtClean="0">
                          <a:effectLst/>
                        </a:rPr>
                        <a:t>types including, TCP/IP, SCTP/IP,UDP,L2,IPV4, IPv6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smtClean="0">
                          <a:effectLst/>
                        </a:rPr>
                        <a:t>TCP/IP, SCTP/IP, Tx/Rx IP, UDP</a:t>
                      </a:r>
                      <a:r>
                        <a:rPr lang="en-US" sz="1100" dirty="0">
                          <a:effectLst/>
                        </a:rPr>
                        <a:t>, IPv4, IPv6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TCP/IP or SCTP/IP Only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848119">
                <a:tc>
                  <a:txBody>
                    <a:bodyPr/>
                    <a:lstStyle/>
                    <a:p>
                      <a:pPr marL="0" marR="0" algn="l">
                        <a:lnSpc>
                          <a:spcPct val="110000"/>
                        </a:lnSpc>
                        <a:spcBef>
                          <a:spcPts val="0"/>
                        </a:spcBef>
                        <a:spcAft>
                          <a:spcPts val="600"/>
                        </a:spcAft>
                      </a:pPr>
                      <a:r>
                        <a:rPr lang="en-US" sz="1100" dirty="0">
                          <a:effectLst/>
                        </a:rPr>
                        <a:t>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smtClean="0">
                          <a:effectLst/>
                        </a:rPr>
                        <a:t>Fiber-optic QFSP+:</a:t>
                      </a:r>
                      <a:r>
                        <a:rPr lang="en-US" sz="1100" baseline="0" dirty="0" smtClean="0">
                          <a:effectLst/>
                        </a:rPr>
                        <a:t> </a:t>
                      </a:r>
                    </a:p>
                    <a:p>
                      <a:pPr marL="0" marR="0">
                        <a:lnSpc>
                          <a:spcPct val="110000"/>
                        </a:lnSpc>
                        <a:spcBef>
                          <a:spcPts val="0"/>
                        </a:spcBef>
                        <a:spcAft>
                          <a:spcPts val="600"/>
                        </a:spcAft>
                      </a:pPr>
                      <a:r>
                        <a:rPr lang="en-US" sz="1100" dirty="0" smtClean="0">
                          <a:effectLst/>
                        </a:rPr>
                        <a:t>40GBASE-SR4 or 40GBASE-LR4 or Copper </a:t>
                      </a:r>
                      <a:r>
                        <a:rPr lang="en-US" sz="1100" dirty="0">
                          <a:effectLst/>
                        </a:rPr>
                        <a:t>Direct </a:t>
                      </a:r>
                      <a:r>
                        <a:rPr lang="en-US" sz="1100" dirty="0" smtClean="0">
                          <a:effectLst/>
                        </a:rPr>
                        <a:t>Attach or</a:t>
                      </a:r>
                      <a:r>
                        <a:rPr lang="en-US" sz="1100" baseline="0" dirty="0" smtClean="0">
                          <a:effectLst/>
                        </a:rPr>
                        <a:t> QFSP+CR4</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RJ45 </a:t>
                      </a:r>
                      <a:r>
                        <a:rPr lang="en-US" sz="1100" dirty="0" smtClean="0">
                          <a:effectLst/>
                        </a:rPr>
                        <a:t>Copper:</a:t>
                      </a:r>
                    </a:p>
                    <a:p>
                      <a:pPr marL="0" marR="0" indent="0" algn="l" defTabSz="457200" rtl="0" eaLnBrk="1" fontAlgn="auto" latinLnBrk="0" hangingPunct="1">
                        <a:lnSpc>
                          <a:spcPct val="110000"/>
                        </a:lnSpc>
                        <a:spcBef>
                          <a:spcPts val="0"/>
                        </a:spcBef>
                        <a:spcAft>
                          <a:spcPts val="600"/>
                        </a:spcAft>
                        <a:buClrTx/>
                        <a:buSzTx/>
                        <a:buFontTx/>
                        <a:buNone/>
                        <a:tabLst/>
                        <a:defRPr/>
                      </a:pPr>
                      <a:r>
                        <a:rPr lang="en-US" sz="1100" dirty="0" smtClean="0">
                          <a:effectLst/>
                        </a:rPr>
                        <a:t>10GBASE-T,1000BASE-T, 100BASE-T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smtClean="0">
                          <a:effectLst/>
                        </a:rPr>
                        <a:t>Fiber-optic</a:t>
                      </a:r>
                      <a:r>
                        <a:rPr lang="en-US" sz="1100" baseline="0" dirty="0" smtClean="0">
                          <a:effectLst/>
                        </a:rPr>
                        <a:t> </a:t>
                      </a:r>
                      <a:r>
                        <a:rPr lang="en-US" sz="1100" dirty="0" smtClean="0">
                          <a:effectLst/>
                        </a:rPr>
                        <a:t>SFP+: </a:t>
                      </a:r>
                    </a:p>
                    <a:p>
                      <a:pPr marL="0" marR="0">
                        <a:lnSpc>
                          <a:spcPct val="110000"/>
                        </a:lnSpc>
                        <a:spcBef>
                          <a:spcPts val="0"/>
                        </a:spcBef>
                        <a:spcAft>
                          <a:spcPts val="600"/>
                        </a:spcAft>
                      </a:pPr>
                      <a:r>
                        <a:rPr lang="en-US" sz="1100" dirty="0" smtClean="0">
                          <a:effectLst/>
                        </a:rPr>
                        <a:t>10GBASE-SR or 10GBASE-LR or Copper </a:t>
                      </a:r>
                      <a:r>
                        <a:rPr lang="en-US" sz="1100" dirty="0">
                          <a:effectLst/>
                        </a:rPr>
                        <a:t>Direct Attach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bl>
          </a:graphicData>
        </a:graphic>
      </p:graphicFrame>
    </p:spTree>
    <p:extLst>
      <p:ext uri="{BB962C8B-B14F-4D97-AF65-F5344CB8AC3E}">
        <p14:creationId xmlns:p14="http://schemas.microsoft.com/office/powerpoint/2010/main" val="3949955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86" y="677753"/>
            <a:ext cx="8229600" cy="891540"/>
          </a:xfrm>
        </p:spPr>
        <p:txBody>
          <a:bodyPr/>
          <a:lstStyle/>
          <a:p>
            <a:r>
              <a:rPr lang="en-US" dirty="0"/>
              <a:t>Intel 10GbE Comparison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7743807"/>
              </p:ext>
            </p:extLst>
          </p:nvPr>
        </p:nvGraphicFramePr>
        <p:xfrm>
          <a:off x="479686" y="1431561"/>
          <a:ext cx="8207114" cy="3340562"/>
        </p:xfrm>
        <a:graphic>
          <a:graphicData uri="http://schemas.openxmlformats.org/drawingml/2006/table">
            <a:tbl>
              <a:tblPr firstRow="1" firstCol="1" bandRow="1">
                <a:tableStyleId>{5C22544A-7EE6-4342-B048-85BDC9FD1C3A}</a:tableStyleId>
              </a:tblPr>
              <a:tblGrid>
                <a:gridCol w="2423534"/>
                <a:gridCol w="2057400"/>
                <a:gridCol w="1920240"/>
                <a:gridCol w="1805940"/>
              </a:tblGrid>
              <a:tr h="264631">
                <a:tc>
                  <a:txBody>
                    <a:bodyPr/>
                    <a:lstStyle/>
                    <a:p>
                      <a:pPr marL="0" marR="0">
                        <a:lnSpc>
                          <a:spcPct val="110000"/>
                        </a:lnSpc>
                        <a:spcBef>
                          <a:spcPts val="0"/>
                        </a:spcBef>
                        <a:spcAft>
                          <a:spcPts val="600"/>
                        </a:spcAft>
                      </a:pPr>
                      <a:r>
                        <a:rPr lang="en-US" sz="1100" dirty="0">
                          <a:effectLst/>
                          <a:latin typeface="+mn-lt"/>
                        </a:rPr>
                        <a:t>Advanced Technologies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nSpc>
                          <a:spcPct val="110000"/>
                        </a:lnSpc>
                        <a:spcBef>
                          <a:spcPts val="0"/>
                        </a:spcBef>
                        <a:spcAft>
                          <a:spcPts val="600"/>
                        </a:spcAft>
                      </a:pPr>
                      <a:r>
                        <a:rPr lang="en-US" sz="1100" dirty="0">
                          <a:effectLst/>
                          <a:latin typeface="+mn-lt"/>
                        </a:rPr>
                        <a:t> </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nSpc>
                          <a:spcPct val="110000"/>
                        </a:lnSpc>
                        <a:spcBef>
                          <a:spcPts val="0"/>
                        </a:spcBef>
                        <a:spcAft>
                          <a:spcPts val="600"/>
                        </a:spcAft>
                      </a:pPr>
                      <a:r>
                        <a:rPr lang="en-US" sz="1100" dirty="0">
                          <a:effectLst/>
                          <a:latin typeface="+mn-lt"/>
                        </a:rPr>
                        <a:t> </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nSpc>
                          <a:spcPct val="110000"/>
                        </a:lnSpc>
                        <a:spcBef>
                          <a:spcPts val="0"/>
                        </a:spcBef>
                        <a:spcAft>
                          <a:spcPts val="600"/>
                        </a:spcAft>
                      </a:pPr>
                      <a:r>
                        <a:rPr lang="en-US" sz="1100" dirty="0">
                          <a:effectLst/>
                          <a:latin typeface="+mn-lt"/>
                        </a:rPr>
                        <a:t> </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iWarp/RDMA</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No</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IEEE 1588</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No</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No</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Intel Ethernet Power Management</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No</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No</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Intel Data Direct I/O Technology</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Intelligent Offloads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Storage over Ethernet</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iSCSI, NFS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iSCSI, NFS, FCoE</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iSCSI, NFS, FCoE</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340767">
                <a:tc>
                  <a:txBody>
                    <a:bodyPr/>
                    <a:lstStyle/>
                    <a:p>
                      <a:pPr marL="0" marR="0">
                        <a:lnSpc>
                          <a:spcPct val="110000"/>
                        </a:lnSpc>
                        <a:spcBef>
                          <a:spcPts val="0"/>
                        </a:spcBef>
                        <a:spcAft>
                          <a:spcPts val="600"/>
                        </a:spcAft>
                      </a:pPr>
                      <a:r>
                        <a:rPr lang="en-US" sz="1100" dirty="0">
                          <a:effectLst/>
                          <a:latin typeface="+mn-lt"/>
                        </a:rPr>
                        <a:t>Intel Virtualization Technology for Connectivity</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a:lnSpc>
                          <a:spcPct val="110000"/>
                        </a:lnSpc>
                      </a:pPr>
                      <a:endParaRPr lang="en-US" sz="1100" dirty="0">
                        <a:effectLst/>
                        <a:latin typeface="+mn-lt"/>
                        <a:cs typeface="Times New Roman" panose="02020603050405020304" pitchFamily="18" charset="0"/>
                      </a:endParaRPr>
                    </a:p>
                  </a:txBody>
                  <a:tcPr marL="33020" marR="33020" marT="9525" marB="0"/>
                </a:tc>
                <a:tc>
                  <a:txBody>
                    <a:bodyPr/>
                    <a:lstStyle/>
                    <a:p>
                      <a:pPr>
                        <a:lnSpc>
                          <a:spcPct val="110000"/>
                        </a:lnSpc>
                      </a:pPr>
                      <a:endParaRPr lang="en-US" sz="1100" dirty="0">
                        <a:effectLst/>
                        <a:latin typeface="+mn-lt"/>
                        <a:cs typeface="Times New Roman" panose="02020603050405020304" pitchFamily="18" charset="0"/>
                      </a:endParaRPr>
                    </a:p>
                  </a:txBody>
                  <a:tcPr marL="33020" marR="33020" marT="9525" marB="0"/>
                </a:tc>
                <a:tc>
                  <a:txBody>
                    <a:bodyPr/>
                    <a:lstStyle/>
                    <a:p>
                      <a:pPr>
                        <a:lnSpc>
                          <a:spcPct val="110000"/>
                        </a:lnSpc>
                      </a:pPr>
                      <a:endParaRPr lang="en-US" sz="1100" dirty="0">
                        <a:effectLst/>
                        <a:latin typeface="+mn-lt"/>
                        <a:cs typeface="Times New Roman" panose="02020603050405020304" pitchFamily="18" charset="0"/>
                      </a:endParaRPr>
                    </a:p>
                  </a:txBody>
                  <a:tcPr marL="33020" marR="33020" marT="9525" marB="0"/>
                </a:tc>
              </a:tr>
              <a:tr h="389500">
                <a:tc>
                  <a:txBody>
                    <a:bodyPr/>
                    <a:lstStyle/>
                    <a:p>
                      <a:pPr marL="0" marR="0">
                        <a:lnSpc>
                          <a:spcPct val="110000"/>
                        </a:lnSpc>
                        <a:spcBef>
                          <a:spcPts val="0"/>
                        </a:spcBef>
                        <a:spcAft>
                          <a:spcPts val="600"/>
                        </a:spcAft>
                      </a:pPr>
                      <a:r>
                        <a:rPr lang="en-US" sz="1100" dirty="0">
                          <a:effectLst/>
                          <a:latin typeface="+mn-lt"/>
                        </a:rPr>
                        <a:t>Host Virtualization </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384 Virtual Station Interfaces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64 Virtual Station Interfaces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64 Virtual Station Interfaces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On-chip QoS and Traffic Management</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Flexible Port Partitioning</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340767">
                <a:tc>
                  <a:txBody>
                    <a:bodyPr/>
                    <a:lstStyle/>
                    <a:p>
                      <a:pPr marL="0" marR="0">
                        <a:lnSpc>
                          <a:spcPct val="110000"/>
                        </a:lnSpc>
                        <a:spcBef>
                          <a:spcPts val="0"/>
                        </a:spcBef>
                        <a:spcAft>
                          <a:spcPts val="600"/>
                        </a:spcAft>
                      </a:pPr>
                      <a:r>
                        <a:rPr lang="en-US" sz="1100" dirty="0">
                          <a:effectLst/>
                          <a:latin typeface="+mn-lt"/>
                        </a:rPr>
                        <a:t>Virtual Machine Device Queues (VMDq)</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PCI-SIG SR-IVO Capable</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bl>
          </a:graphicData>
        </a:graphic>
      </p:graphicFrame>
    </p:spTree>
    <p:extLst>
      <p:ext uri="{BB962C8B-B14F-4D97-AF65-F5344CB8AC3E}">
        <p14:creationId xmlns:p14="http://schemas.microsoft.com/office/powerpoint/2010/main" val="203515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Market Pulse:10GbE Adoption</a:t>
            </a:r>
            <a:endParaRPr lang="en-US" dirty="0"/>
          </a:p>
        </p:txBody>
      </p:sp>
      <p:sp>
        <p:nvSpPr>
          <p:cNvPr id="3" name="Content Placeholder 2"/>
          <p:cNvSpPr>
            <a:spLocks noGrp="1"/>
          </p:cNvSpPr>
          <p:nvPr>
            <p:ph idx="1"/>
          </p:nvPr>
        </p:nvSpPr>
        <p:spPr>
          <a:xfrm>
            <a:off x="457199" y="1569293"/>
            <a:ext cx="8397089" cy="3238097"/>
          </a:xfrm>
        </p:spPr>
        <p:txBody>
          <a:bodyPr>
            <a:normAutofit fontScale="92500" lnSpcReduction="20000"/>
          </a:bodyPr>
          <a:lstStyle/>
          <a:p>
            <a:pPr marL="0" indent="0">
              <a:buNone/>
            </a:pPr>
            <a:r>
              <a:rPr lang="en-US" sz="2200" dirty="0" smtClean="0"/>
              <a:t>Key findings of those who have deployed or plan to deploy 10GbE</a:t>
            </a:r>
          </a:p>
          <a:p>
            <a:pPr lvl="1"/>
            <a:r>
              <a:rPr lang="en-US" sz="1900" dirty="0"/>
              <a:t>The biggest drivers for deployment are </a:t>
            </a:r>
            <a:r>
              <a:rPr lang="en-US" sz="1900" dirty="0">
                <a:solidFill>
                  <a:srgbClr val="00B0F0"/>
                </a:solidFill>
              </a:rPr>
              <a:t>data center agility </a:t>
            </a:r>
            <a:r>
              <a:rPr lang="en-US" sz="1900" dirty="0"/>
              <a:t>and </a:t>
            </a:r>
            <a:r>
              <a:rPr lang="en-US" sz="1900" dirty="0">
                <a:solidFill>
                  <a:srgbClr val="00B0F0"/>
                </a:solidFill>
              </a:rPr>
              <a:t>virtualization/private cloud </a:t>
            </a:r>
            <a:r>
              <a:rPr lang="en-US" sz="1900" dirty="0" smtClean="0">
                <a:solidFill>
                  <a:srgbClr val="00B0F0"/>
                </a:solidFill>
              </a:rPr>
              <a:t>deployments</a:t>
            </a:r>
            <a:endParaRPr lang="en-US" sz="1900" dirty="0">
              <a:solidFill>
                <a:srgbClr val="00B0F0"/>
              </a:solidFill>
            </a:endParaRPr>
          </a:p>
          <a:p>
            <a:pPr lvl="1"/>
            <a:r>
              <a:rPr lang="en-US" sz="1900" dirty="0"/>
              <a:t>Large organizations (</a:t>
            </a:r>
            <a:r>
              <a:rPr lang="en-US" sz="1900" dirty="0" smtClean="0"/>
              <a:t>1,000+ employees</a:t>
            </a:r>
            <a:r>
              <a:rPr lang="en-US" sz="1900" dirty="0"/>
              <a:t>) are significantly more likely to </a:t>
            </a:r>
            <a:r>
              <a:rPr lang="en-US" sz="1900" dirty="0" smtClean="0"/>
              <a:t>cite two factors as drivers for 10GbE deployment:</a:t>
            </a:r>
          </a:p>
          <a:p>
            <a:pPr lvl="2"/>
            <a:r>
              <a:rPr lang="en-US" sz="1700" dirty="0" smtClean="0">
                <a:solidFill>
                  <a:srgbClr val="00B0F0"/>
                </a:solidFill>
              </a:rPr>
              <a:t>Consolidation </a:t>
            </a:r>
            <a:r>
              <a:rPr lang="en-US" sz="1700" dirty="0"/>
              <a:t>of multiple GbE connections to </a:t>
            </a:r>
            <a:r>
              <a:rPr lang="en-US" sz="1700" dirty="0" smtClean="0"/>
              <a:t>10GbE</a:t>
            </a:r>
          </a:p>
          <a:p>
            <a:pPr lvl="2"/>
            <a:r>
              <a:rPr lang="en-US" sz="1700" dirty="0" smtClean="0">
                <a:solidFill>
                  <a:srgbClr val="00B0F0"/>
                </a:solidFill>
              </a:rPr>
              <a:t>Deployments</a:t>
            </a:r>
            <a:r>
              <a:rPr lang="en-US" sz="1700" dirty="0" smtClean="0"/>
              <a:t> </a:t>
            </a:r>
            <a:r>
              <a:rPr lang="en-US" sz="1700" dirty="0"/>
              <a:t>of applications </a:t>
            </a:r>
            <a:r>
              <a:rPr lang="en-US" sz="1700" dirty="0" smtClean="0"/>
              <a:t>requiring more bandwidth</a:t>
            </a:r>
          </a:p>
          <a:p>
            <a:pPr lvl="1"/>
            <a:r>
              <a:rPr lang="en-US" sz="1900" dirty="0"/>
              <a:t>77% say their organizations are already experiencing </a:t>
            </a:r>
            <a:r>
              <a:rPr lang="en-US" sz="1900" dirty="0" smtClean="0">
                <a:solidFill>
                  <a:srgbClr val="00B0F0"/>
                </a:solidFill>
              </a:rPr>
              <a:t>increase in application performance</a:t>
            </a:r>
          </a:p>
          <a:p>
            <a:pPr lvl="1"/>
            <a:r>
              <a:rPr lang="en-US" sz="1900" dirty="0" smtClean="0"/>
              <a:t>67</a:t>
            </a:r>
            <a:r>
              <a:rPr lang="en-US" sz="1900" dirty="0"/>
              <a:t>% say their organizations have experienced a </a:t>
            </a:r>
            <a:r>
              <a:rPr lang="en-US" sz="1900" dirty="0">
                <a:solidFill>
                  <a:srgbClr val="00B0F0"/>
                </a:solidFill>
              </a:rPr>
              <a:t>more simplified network </a:t>
            </a:r>
            <a:r>
              <a:rPr lang="en-US" sz="1900" dirty="0" smtClean="0">
                <a:solidFill>
                  <a:srgbClr val="00B0F0"/>
                </a:solidFill>
              </a:rPr>
              <a:t>structure</a:t>
            </a:r>
          </a:p>
          <a:p>
            <a:pPr marL="914400" lvl="2" indent="0">
              <a:buNone/>
            </a:pPr>
            <a:r>
              <a:rPr lang="en-US" dirty="0" smtClean="0"/>
              <a:t> </a:t>
            </a:r>
            <a:endParaRPr lang="en-US" dirty="0"/>
          </a:p>
        </p:txBody>
      </p:sp>
      <p:sp>
        <p:nvSpPr>
          <p:cNvPr id="4" name="TextBox 3"/>
          <p:cNvSpPr txBox="1"/>
          <p:nvPr/>
        </p:nvSpPr>
        <p:spPr>
          <a:xfrm>
            <a:off x="457200" y="4444370"/>
            <a:ext cx="2113613" cy="246221"/>
          </a:xfrm>
          <a:prstGeom prst="rect">
            <a:avLst/>
          </a:prstGeom>
          <a:noFill/>
        </p:spPr>
        <p:txBody>
          <a:bodyPr wrap="square" rtlCol="0">
            <a:spAutoFit/>
          </a:bodyPr>
          <a:lstStyle/>
          <a:p>
            <a:r>
              <a:rPr lang="en-US" sz="1000" dirty="0" smtClean="0"/>
              <a:t>Credit: IDG Research Services</a:t>
            </a:r>
            <a:endParaRPr lang="en-US" sz="1000" dirty="0"/>
          </a:p>
        </p:txBody>
      </p:sp>
    </p:spTree>
    <p:extLst>
      <p:ext uri="{BB962C8B-B14F-4D97-AF65-F5344CB8AC3E}">
        <p14:creationId xmlns:p14="http://schemas.microsoft.com/office/powerpoint/2010/main" val="396038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Ethernet Adapter OEM Market Segment Breakdown</a:t>
            </a:r>
            <a:endParaRPr lang="en-US" dirty="0"/>
          </a:p>
        </p:txBody>
      </p:sp>
      <p:sp>
        <p:nvSpPr>
          <p:cNvPr id="5" name="TextBox 4"/>
          <p:cNvSpPr txBox="1"/>
          <p:nvPr/>
        </p:nvSpPr>
        <p:spPr>
          <a:xfrm>
            <a:off x="570322" y="4624016"/>
            <a:ext cx="6370124" cy="230832"/>
          </a:xfrm>
          <a:prstGeom prst="rect">
            <a:avLst/>
          </a:prstGeom>
          <a:noFill/>
        </p:spPr>
        <p:txBody>
          <a:bodyPr wrap="square" rtlCol="0">
            <a:spAutoFit/>
          </a:bodyPr>
          <a:lstStyle/>
          <a:p>
            <a:r>
              <a:rPr lang="en-US" sz="900" dirty="0" smtClean="0"/>
              <a:t>Credit: Crehn </a:t>
            </a:r>
            <a:r>
              <a:rPr lang="en-US" sz="900" dirty="0"/>
              <a:t>Research - Q3’15 Overall Ethernet LOM &amp; NIC Port Market Segment Share</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70874" y="1569293"/>
            <a:ext cx="3215926" cy="2809875"/>
          </a:xfrm>
        </p:spPr>
      </p:pic>
      <p:sp>
        <p:nvSpPr>
          <p:cNvPr id="3" name="TextBox 2"/>
          <p:cNvSpPr txBox="1"/>
          <p:nvPr/>
        </p:nvSpPr>
        <p:spPr>
          <a:xfrm>
            <a:off x="708660" y="1885950"/>
            <a:ext cx="4549140" cy="2308324"/>
          </a:xfrm>
          <a:prstGeom prst="rect">
            <a:avLst/>
          </a:prstGeom>
          <a:noFill/>
        </p:spPr>
        <p:txBody>
          <a:bodyPr wrap="square" rtlCol="0">
            <a:spAutoFit/>
          </a:bodyPr>
          <a:lstStyle/>
          <a:p>
            <a:r>
              <a:rPr lang="en-US" dirty="0" smtClean="0"/>
              <a:t>Leverage the Leader in NIC Adapter Sales</a:t>
            </a:r>
          </a:p>
          <a:p>
            <a:endParaRPr lang="en-US" dirty="0" smtClean="0"/>
          </a:p>
          <a:p>
            <a:pPr marL="285750" indent="-285750">
              <a:buFont typeface="Arial" panose="020B0604020202020204" pitchFamily="34" charset="0"/>
              <a:buChar char="•"/>
            </a:pPr>
            <a:r>
              <a:rPr lang="en-US" dirty="0" smtClean="0"/>
              <a:t>High volumes prove Intel’s high quality, support and customer satisfaction</a:t>
            </a:r>
          </a:p>
          <a:p>
            <a:pPr marL="285750" indent="-285750">
              <a:buFont typeface="Arial" panose="020B0604020202020204" pitchFamily="34" charset="0"/>
              <a:buChar char="•"/>
            </a:pPr>
            <a:r>
              <a:rPr lang="en-US" dirty="0" smtClean="0"/>
              <a:t>Volume deployment and real-life user stressing of the products quickly eliminates any unknown issues</a:t>
            </a:r>
          </a:p>
          <a:p>
            <a:pPr marL="285750" indent="-285750">
              <a:buFont typeface="Arial" panose="020B0604020202020204" pitchFamily="34" charset="0"/>
              <a:buChar char="•"/>
            </a:pPr>
            <a:r>
              <a:rPr lang="en-US" dirty="0" smtClean="0"/>
              <a:t>Deeper expertise and experience</a:t>
            </a:r>
          </a:p>
        </p:txBody>
      </p:sp>
    </p:spTree>
    <p:extLst>
      <p:ext uri="{BB962C8B-B14F-4D97-AF65-F5344CB8AC3E}">
        <p14:creationId xmlns:p14="http://schemas.microsoft.com/office/powerpoint/2010/main" val="373568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61368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HP Network Reference – </a:t>
            </a:r>
            <a:r>
              <a:rPr lang="en-US" dirty="0" smtClean="0"/>
              <a:t>Rack PCIe Adapters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2829765"/>
              </p:ext>
            </p:extLst>
          </p:nvPr>
        </p:nvGraphicFramePr>
        <p:xfrm>
          <a:off x="597530" y="1569293"/>
          <a:ext cx="7976102" cy="2699004"/>
        </p:xfrm>
        <a:graphic>
          <a:graphicData uri="http://schemas.openxmlformats.org/drawingml/2006/table">
            <a:tbl>
              <a:tblPr firstRow="1" firstCol="1" bandRow="1">
                <a:tableStyleId>{5C22544A-7EE6-4342-B048-85BDC9FD1C3A}</a:tableStyleId>
              </a:tblPr>
              <a:tblGrid>
                <a:gridCol w="1329086"/>
                <a:gridCol w="1329086"/>
                <a:gridCol w="1329086"/>
                <a:gridCol w="1329086"/>
                <a:gridCol w="1329879"/>
                <a:gridCol w="1329879"/>
              </a:tblGrid>
              <a:tr h="0">
                <a:tc>
                  <a:txBody>
                    <a:bodyPr/>
                    <a:lstStyle/>
                    <a:p>
                      <a:pPr marL="0" marR="0">
                        <a:lnSpc>
                          <a:spcPct val="115000"/>
                        </a:lnSpc>
                        <a:spcBef>
                          <a:spcPts val="0"/>
                        </a:spcBef>
                        <a:spcAft>
                          <a:spcPts val="0"/>
                        </a:spcAft>
                      </a:pPr>
                      <a:r>
                        <a:rPr lang="en-US" sz="1100" dirty="0">
                          <a:effectLst/>
                        </a:rPr>
                        <a:t>HP Part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716591-B21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665249-B21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652497-B21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I350T4V2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727055-B21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HP Description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561-T2 Dual Port Adapter</a:t>
                      </a:r>
                    </a:p>
                    <a:p>
                      <a:pPr marL="0" marR="0">
                        <a:lnSpc>
                          <a:spcPct val="115000"/>
                        </a:lnSpc>
                        <a:spcBef>
                          <a:spcPts val="0"/>
                        </a:spcBef>
                        <a:spcAft>
                          <a:spcPts val="0"/>
                        </a:spcAft>
                      </a:pPr>
                      <a:r>
                        <a:rPr lang="en-US" sz="1100" dirty="0">
                          <a:effectLst/>
                        </a:rPr>
                        <a:t>10GBASE-T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560SFP+ Dual Port Adapter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361T Dual Port Gigabit Server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366T Quad Port Gigabit Server Adapter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562 Dual Port Adapter SFP+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HP Platform</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7,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7,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7,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Availability as of 12/15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Coming Soon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Speed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Ports, Media</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10BASE-T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1000BASE-T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Quad Port, 1000BASE-T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Form Factor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Server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Server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Server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Server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PCIe Server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Controller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X540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X710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89664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 Network Reference – Blade Adapters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3026190"/>
              </p:ext>
            </p:extLst>
          </p:nvPr>
        </p:nvGraphicFramePr>
        <p:xfrm>
          <a:off x="525101" y="1591541"/>
          <a:ext cx="8161699" cy="2506218"/>
        </p:xfrm>
        <a:graphic>
          <a:graphicData uri="http://schemas.openxmlformats.org/drawingml/2006/table">
            <a:tbl>
              <a:tblPr firstRow="1" firstCol="1" bandRow="1">
                <a:tableStyleId>{5C22544A-7EE6-4342-B048-85BDC9FD1C3A}</a:tableStyleId>
              </a:tblPr>
              <a:tblGrid>
                <a:gridCol w="1907679"/>
                <a:gridCol w="1250506"/>
                <a:gridCol w="1250506"/>
                <a:gridCol w="1250506"/>
                <a:gridCol w="1251251"/>
                <a:gridCol w="1251251"/>
              </a:tblGrid>
              <a:tr h="0">
                <a:tc>
                  <a:txBody>
                    <a:bodyPr/>
                    <a:lstStyle/>
                    <a:p>
                      <a:pPr marL="0" marR="0">
                        <a:lnSpc>
                          <a:spcPct val="115000"/>
                        </a:lnSpc>
                        <a:spcBef>
                          <a:spcPts val="0"/>
                        </a:spcBef>
                        <a:spcAft>
                          <a:spcPts val="0"/>
                        </a:spcAft>
                      </a:pPr>
                      <a:r>
                        <a:rPr lang="en-US" sz="1100" dirty="0">
                          <a:effectLst/>
                        </a:rPr>
                        <a:t>HP Part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615729-B21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665246-B21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655639-B21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727053-B21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727052-B21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HP Description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NC366M Quad Port Gigabit BL-c Adapter</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560M Dual Port 10 Gigabit BL-c Adapter</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560FLB Dual Port 10 Gigabit FlexLOM for BladeSystems</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M600M Dual Port 20 Gigabit Mezzanine Adapter</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660FLB Dual Port 20 Gigabit FlexLOM for BladeSystems</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HP Platform</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7,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7,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Availability as of 12/15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Q1 2016</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Coming Soon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Speed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20GbE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20GbE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Ports, Media</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Quad Port, KX</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KR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KR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KR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KR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Form Factor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Mezzanine Card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Mezzanine Card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Flex-LOM Blade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Mezzanine Card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Flex-LOM Blade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Controller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XL710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XL710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50165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 Network Reference – Rack FlexLOM Adapters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4772321"/>
              </p:ext>
            </p:extLst>
          </p:nvPr>
        </p:nvGraphicFramePr>
        <p:xfrm>
          <a:off x="457200" y="1679032"/>
          <a:ext cx="8229602" cy="2506218"/>
        </p:xfrm>
        <a:graphic>
          <a:graphicData uri="http://schemas.openxmlformats.org/drawingml/2006/table">
            <a:tbl>
              <a:tblPr firstRow="1" firstCol="1" bandRow="1">
                <a:tableStyleId>{5C22544A-7EE6-4342-B048-85BDC9FD1C3A}</a:tableStyleId>
              </a:tblPr>
              <a:tblGrid>
                <a:gridCol w="1371328"/>
                <a:gridCol w="1371328"/>
                <a:gridCol w="1371328"/>
                <a:gridCol w="1371328"/>
                <a:gridCol w="1372145"/>
                <a:gridCol w="1372145"/>
              </a:tblGrid>
              <a:tr h="0">
                <a:tc>
                  <a:txBody>
                    <a:bodyPr/>
                    <a:lstStyle/>
                    <a:p>
                      <a:pPr marL="0" marR="0">
                        <a:lnSpc>
                          <a:spcPct val="115000"/>
                        </a:lnSpc>
                        <a:spcBef>
                          <a:spcPts val="0"/>
                        </a:spcBef>
                        <a:spcAft>
                          <a:spcPts val="0"/>
                        </a:spcAft>
                      </a:pPr>
                      <a:r>
                        <a:rPr lang="en-US" sz="1100" dirty="0">
                          <a:effectLst/>
                        </a:rPr>
                        <a:t>HP Part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665240-B21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665243-B21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716599-B21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700699-B21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727054-B21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HP Description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366FLR Quad Port Gigabit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560 FLR Dual Port Adapter SFP+ for Racks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P560 FLR Single Port Adapter SFP+ for Racks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561FLR-T Dual Port Adapter 10GBASE-T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HP 562 FLR Dual Port Adapter SFP+ for Racks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HP Platform</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8,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Gen 9</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Availability as of 12/15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Coming Soon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Speed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10GbE/1GbE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Ports, Media</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Quad Port, 1000BASE-T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Single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10BASE-T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Dual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Form Factor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Flex-LOM R&amp;T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Flex-LOM R&amp;T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Flex-LOM R&amp;T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Flex-LOM R&amp;T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Flex-LOM R&amp;T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Controller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X540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Intel Ethernet Controller X710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68114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Lenovo </a:t>
            </a:r>
            <a:r>
              <a:rPr lang="en-US" dirty="0"/>
              <a:t>Network Reference – </a:t>
            </a:r>
            <a:r>
              <a:rPr lang="en-US" dirty="0" smtClean="0"/>
              <a:t>Copper Rack and Tower Adapters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1551027"/>
              </p:ext>
            </p:extLst>
          </p:nvPr>
        </p:nvGraphicFramePr>
        <p:xfrm>
          <a:off x="389300" y="1529017"/>
          <a:ext cx="8297500" cy="3010372"/>
        </p:xfrm>
        <a:graphic>
          <a:graphicData uri="http://schemas.openxmlformats.org/drawingml/2006/table">
            <a:tbl>
              <a:tblPr firstRow="1" firstCol="1" bandRow="1">
                <a:tableStyleId>{5C22544A-7EE6-4342-B048-85BDC9FD1C3A}</a:tableStyleId>
              </a:tblPr>
              <a:tblGrid>
                <a:gridCol w="1231270"/>
                <a:gridCol w="1376127"/>
                <a:gridCol w="1540529"/>
                <a:gridCol w="1382642"/>
                <a:gridCol w="1383466"/>
                <a:gridCol w="1383466"/>
              </a:tblGrid>
              <a:tr h="326943">
                <a:tc>
                  <a:txBody>
                    <a:bodyPr/>
                    <a:lstStyle/>
                    <a:p>
                      <a:pPr marL="0" marR="0">
                        <a:lnSpc>
                          <a:spcPct val="115000"/>
                        </a:lnSpc>
                        <a:spcBef>
                          <a:spcPts val="0"/>
                        </a:spcBef>
                        <a:spcAft>
                          <a:spcPts val="0"/>
                        </a:spcAft>
                      </a:pPr>
                      <a:r>
                        <a:rPr lang="en-US" sz="1100" dirty="0">
                          <a:effectLst/>
                        </a:rPr>
                        <a:t>Lenovo Part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SN30G46430</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Dual: 0B94241</a:t>
                      </a:r>
                    </a:p>
                    <a:p>
                      <a:pPr marL="0" marR="0">
                        <a:lnSpc>
                          <a:spcPct val="115000"/>
                        </a:lnSpc>
                        <a:spcBef>
                          <a:spcPts val="0"/>
                        </a:spcBef>
                        <a:spcAft>
                          <a:spcPts val="0"/>
                        </a:spcAft>
                      </a:pPr>
                      <a:r>
                        <a:rPr lang="en-US" sz="1100" dirty="0">
                          <a:effectLst/>
                        </a:rPr>
                        <a:t>Quad 00JY854</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00JY855</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00JY856</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smtClean="0">
                          <a:effectLst/>
                        </a:rPr>
                        <a:t>Dual:SN30G99689</a:t>
                      </a:r>
                      <a:endParaRPr lang="en-US" sz="1100" dirty="0">
                        <a:effectLst/>
                      </a:endParaRPr>
                    </a:p>
                    <a:p>
                      <a:pPr marL="0" marR="0">
                        <a:lnSpc>
                          <a:spcPct val="115000"/>
                        </a:lnSpc>
                        <a:spcBef>
                          <a:spcPts val="0"/>
                        </a:spcBef>
                        <a:spcAft>
                          <a:spcPts val="0"/>
                        </a:spcAft>
                      </a:pPr>
                      <a:r>
                        <a:rPr lang="en-US" sz="1100" dirty="0" smtClean="0">
                          <a:effectLst/>
                        </a:rPr>
                        <a:t>Quad:SN30G99691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r>
              <a:tr h="687831">
                <a:tc>
                  <a:txBody>
                    <a:bodyPr/>
                    <a:lstStyle/>
                    <a:p>
                      <a:pPr marL="0" marR="0">
                        <a:lnSpc>
                          <a:spcPct val="115000"/>
                        </a:lnSpc>
                        <a:spcBef>
                          <a:spcPts val="0"/>
                        </a:spcBef>
                        <a:spcAft>
                          <a:spcPts val="0"/>
                        </a:spcAft>
                      </a:pPr>
                      <a:r>
                        <a:rPr lang="en-US" sz="1100" dirty="0">
                          <a:effectLst/>
                        </a:rPr>
                        <a:t>Lenovo Description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Ethernet  Server Adapter I210-T1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Ethernet  Server Adapter I350-T2/T4</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Ethernet </a:t>
                      </a:r>
                      <a:r>
                        <a:rPr lang="en-US" sz="1100" kern="1200" dirty="0" smtClean="0">
                          <a:effectLst/>
                        </a:rPr>
                        <a:t>CNA </a:t>
                      </a:r>
                      <a:r>
                        <a:rPr lang="en-US" sz="1100" kern="1200" dirty="0">
                          <a:effectLst/>
                        </a:rPr>
                        <a:t>X520-DA2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a:t>
                      </a:r>
                      <a:r>
                        <a:rPr lang="en-US" sz="1100" kern="1200" baseline="30000" dirty="0">
                          <a:effectLst/>
                        </a:rPr>
                        <a:t>®</a:t>
                      </a:r>
                      <a:r>
                        <a:rPr lang="en-US" sz="1100" kern="1200" dirty="0">
                          <a:effectLst/>
                        </a:rPr>
                        <a:t> Ethernet Server CNA X540-T2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a:t>
                      </a:r>
                      <a:r>
                        <a:rPr lang="en-US" sz="1100" kern="1200" dirty="0" smtClean="0">
                          <a:effectLst/>
                        </a:rPr>
                        <a:t>CNA </a:t>
                      </a:r>
                      <a:r>
                        <a:rPr lang="en-US" sz="1100" kern="1200" dirty="0">
                          <a:effectLst/>
                        </a:rPr>
                        <a:t>XL710-DA2/DA4</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r>
              <a:tr h="160760">
                <a:tc>
                  <a:txBody>
                    <a:bodyPr/>
                    <a:lstStyle/>
                    <a:p>
                      <a:pPr marL="0" marR="0">
                        <a:lnSpc>
                          <a:spcPct val="115000"/>
                        </a:lnSpc>
                        <a:spcBef>
                          <a:spcPts val="0"/>
                        </a:spcBef>
                        <a:spcAft>
                          <a:spcPts val="0"/>
                        </a:spcAft>
                      </a:pPr>
                      <a:r>
                        <a:rPr lang="en-US" sz="1100" dirty="0" smtClean="0">
                          <a:effectLst/>
                        </a:rPr>
                        <a:t>LenovoPlatform</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M3/M4/M5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M3/M4/M5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M3/M4/M5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M3/M4/M5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M3/M4/M5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r>
              <a:tr h="336450">
                <a:tc>
                  <a:txBody>
                    <a:bodyPr/>
                    <a:lstStyle/>
                    <a:p>
                      <a:pPr marL="0" marR="0">
                        <a:lnSpc>
                          <a:spcPct val="115000"/>
                        </a:lnSpc>
                        <a:spcBef>
                          <a:spcPts val="0"/>
                        </a:spcBef>
                        <a:spcAft>
                          <a:spcPts val="0"/>
                        </a:spcAft>
                      </a:pPr>
                      <a:r>
                        <a:rPr lang="en-US" sz="1100" dirty="0" smtClean="0">
                          <a:effectLst/>
                        </a:rPr>
                        <a:t>Avail</a:t>
                      </a:r>
                      <a:r>
                        <a:rPr lang="en-US" sz="1100" baseline="0" dirty="0" smtClean="0">
                          <a:effectLst/>
                        </a:rPr>
                        <a:t> as of </a:t>
                      </a:r>
                      <a:r>
                        <a:rPr lang="en-US" sz="1100" dirty="0" smtClean="0">
                          <a:effectLst/>
                        </a:rPr>
                        <a:t>12/15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dirty="0">
                          <a:effectLst/>
                        </a:rPr>
                        <a:t>Coming Soon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r>
              <a:tr h="160760">
                <a:tc>
                  <a:txBody>
                    <a:bodyPr/>
                    <a:lstStyle/>
                    <a:p>
                      <a:pPr marL="0" marR="0">
                        <a:lnSpc>
                          <a:spcPct val="115000"/>
                        </a:lnSpc>
                        <a:spcBef>
                          <a:spcPts val="0"/>
                        </a:spcBef>
                        <a:spcAft>
                          <a:spcPts val="0"/>
                        </a:spcAft>
                      </a:pPr>
                      <a:r>
                        <a:rPr lang="en-US" sz="1100" dirty="0">
                          <a:effectLst/>
                        </a:rPr>
                        <a:t>Speed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r>
              <a:tr h="336450">
                <a:tc>
                  <a:txBody>
                    <a:bodyPr/>
                    <a:lstStyle/>
                    <a:p>
                      <a:pPr marL="0" marR="0">
                        <a:lnSpc>
                          <a:spcPct val="115000"/>
                        </a:lnSpc>
                        <a:spcBef>
                          <a:spcPts val="0"/>
                        </a:spcBef>
                        <a:spcAft>
                          <a:spcPts val="0"/>
                        </a:spcAft>
                      </a:pPr>
                      <a:r>
                        <a:rPr lang="en-US" sz="1100" dirty="0">
                          <a:effectLst/>
                        </a:rPr>
                        <a:t>Ports, Media</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gn="l">
                        <a:lnSpc>
                          <a:spcPct val="115000"/>
                        </a:lnSpc>
                        <a:spcBef>
                          <a:spcPts val="0"/>
                        </a:spcBef>
                        <a:spcAft>
                          <a:spcPts val="0"/>
                        </a:spcAft>
                      </a:pPr>
                      <a:r>
                        <a:rPr lang="en-US" sz="1100" kern="1200" dirty="0">
                          <a:effectLst/>
                        </a:rPr>
                        <a:t>Single Port, 1000BASE-T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gn="l">
                        <a:spcBef>
                          <a:spcPts val="0"/>
                        </a:spcBef>
                        <a:spcAft>
                          <a:spcPts val="0"/>
                        </a:spcAft>
                      </a:pPr>
                      <a:r>
                        <a:rPr lang="en-US" sz="1100" kern="1200" dirty="0">
                          <a:effectLst/>
                        </a:rPr>
                        <a:t>Dual Port, Quad Port, 1000BASE-T</a:t>
                      </a:r>
                      <a:endParaRPr lang="en-US" sz="1100" dirty="0">
                        <a:effectLst/>
                        <a:latin typeface="Calibri" panose="020F0502020204030204" pitchFamily="34" charset="0"/>
                        <a:ea typeface="Times New Roman" panose="02020603050405020304" pitchFamily="18" charset="0"/>
                      </a:endParaRPr>
                    </a:p>
                  </a:txBody>
                  <a:tcPr marL="65651" marR="65651" marT="0" marB="0"/>
                </a:tc>
                <a:tc>
                  <a:txBody>
                    <a:bodyPr/>
                    <a:lstStyle/>
                    <a:p>
                      <a:pPr marL="0" marR="0" algn="l">
                        <a:lnSpc>
                          <a:spcPct val="115000"/>
                        </a:lnSpc>
                        <a:spcBef>
                          <a:spcPts val="0"/>
                        </a:spcBef>
                        <a:spcAft>
                          <a:spcPts val="0"/>
                        </a:spcAft>
                      </a:pPr>
                      <a:r>
                        <a:rPr lang="en-US" sz="1100" kern="1200" dirty="0">
                          <a:effectLst/>
                        </a:rPr>
                        <a:t>Dual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gn="l">
                        <a:lnSpc>
                          <a:spcPct val="115000"/>
                        </a:lnSpc>
                        <a:spcBef>
                          <a:spcPts val="0"/>
                        </a:spcBef>
                        <a:spcAft>
                          <a:spcPts val="0"/>
                        </a:spcAft>
                      </a:pPr>
                      <a:r>
                        <a:rPr lang="en-US" sz="1100" kern="1200" dirty="0">
                          <a:effectLst/>
                        </a:rPr>
                        <a:t>Dual Port, 10GBASE-T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gn="l">
                        <a:spcBef>
                          <a:spcPts val="0"/>
                        </a:spcBef>
                        <a:spcAft>
                          <a:spcPts val="0"/>
                        </a:spcAft>
                      </a:pPr>
                      <a:r>
                        <a:rPr lang="en-US" sz="1100" kern="1200" dirty="0">
                          <a:effectLst/>
                        </a:rPr>
                        <a:t>Dual Port, Quad Port, SFP+</a:t>
                      </a:r>
                      <a:endParaRPr lang="en-US" sz="1100" dirty="0">
                        <a:effectLst/>
                        <a:latin typeface="Calibri" panose="020F0502020204030204" pitchFamily="34" charset="0"/>
                        <a:ea typeface="Times New Roman" panose="02020603050405020304" pitchFamily="18" charset="0"/>
                      </a:endParaRPr>
                    </a:p>
                  </a:txBody>
                  <a:tcPr marL="65651" marR="65651" marT="0" marB="0"/>
                </a:tc>
              </a:tr>
              <a:tr h="251017">
                <a:tc>
                  <a:txBody>
                    <a:bodyPr/>
                    <a:lstStyle/>
                    <a:p>
                      <a:pPr marL="0" marR="0">
                        <a:lnSpc>
                          <a:spcPct val="115000"/>
                        </a:lnSpc>
                        <a:spcBef>
                          <a:spcPts val="0"/>
                        </a:spcBef>
                        <a:spcAft>
                          <a:spcPts val="0"/>
                        </a:spcAft>
                      </a:pPr>
                      <a:r>
                        <a:rPr lang="en-US" sz="1100" dirty="0">
                          <a:effectLst/>
                        </a:rPr>
                        <a:t>Form Factor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smtClean="0">
                          <a:effectLst/>
                        </a:rPr>
                        <a:t>Server </a:t>
                      </a:r>
                      <a:r>
                        <a:rPr lang="en-US" sz="1100" kern="1200" dirty="0">
                          <a:effectLst/>
                        </a:rPr>
                        <a:t>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smtClean="0">
                          <a:effectLst/>
                        </a:rPr>
                        <a:t>Server </a:t>
                      </a:r>
                      <a:r>
                        <a:rPr lang="en-US" sz="1100" kern="1200" dirty="0">
                          <a:effectLst/>
                        </a:rPr>
                        <a:t>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smtClean="0">
                          <a:effectLst/>
                        </a:rPr>
                        <a:t>Server </a:t>
                      </a:r>
                      <a:r>
                        <a:rPr lang="en-US" sz="1100" kern="1200" dirty="0">
                          <a:effectLst/>
                        </a:rPr>
                        <a:t>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smtClean="0">
                          <a:effectLst/>
                        </a:rPr>
                        <a:t>Server </a:t>
                      </a:r>
                      <a:r>
                        <a:rPr lang="en-US" sz="1100" kern="1200" dirty="0">
                          <a:effectLst/>
                        </a:rPr>
                        <a:t>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smtClean="0">
                          <a:effectLst/>
                        </a:rPr>
                        <a:t>Server </a:t>
                      </a:r>
                      <a:r>
                        <a:rPr lang="en-US" sz="1100" kern="1200" dirty="0">
                          <a:effectLst/>
                        </a:rPr>
                        <a:t>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r>
              <a:tr h="336450">
                <a:tc>
                  <a:txBody>
                    <a:bodyPr/>
                    <a:lstStyle/>
                    <a:p>
                      <a:pPr marL="0" marR="0">
                        <a:lnSpc>
                          <a:spcPct val="115000"/>
                        </a:lnSpc>
                        <a:spcBef>
                          <a:spcPts val="0"/>
                        </a:spcBef>
                        <a:spcAft>
                          <a:spcPts val="0"/>
                        </a:spcAft>
                      </a:pPr>
                      <a:r>
                        <a:rPr lang="en-US" sz="1100" dirty="0">
                          <a:effectLst/>
                        </a:rPr>
                        <a:t>Controller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Ethernet Controller I210AT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a:t>
                      </a:r>
                      <a:r>
                        <a:rPr lang="en-US" sz="1100" kern="1200" baseline="30000" dirty="0">
                          <a:effectLst/>
                        </a:rPr>
                        <a:t>®</a:t>
                      </a:r>
                      <a:r>
                        <a:rPr lang="en-US" sz="1100" kern="1200" dirty="0">
                          <a:effectLst/>
                        </a:rPr>
                        <a:t> Ethernet Controller X540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nSpc>
                          <a:spcPct val="115000"/>
                        </a:lnSpc>
                        <a:spcBef>
                          <a:spcPts val="0"/>
                        </a:spcBef>
                        <a:spcAft>
                          <a:spcPts val="0"/>
                        </a:spcAft>
                      </a:pPr>
                      <a:r>
                        <a:rPr lang="en-US" sz="1100" kern="1200" dirty="0">
                          <a:effectLst/>
                        </a:rPr>
                        <a:t>Intel® Ethernet Controller XL710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5651" marR="65651" marT="0" marB="0"/>
                </a:tc>
              </a:tr>
            </a:tbl>
          </a:graphicData>
        </a:graphic>
      </p:graphicFrame>
    </p:spTree>
    <p:extLst>
      <p:ext uri="{BB962C8B-B14F-4D97-AF65-F5344CB8AC3E}">
        <p14:creationId xmlns:p14="http://schemas.microsoft.com/office/powerpoint/2010/main" val="882793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Lenovo Network Reference – </a:t>
            </a:r>
            <a:r>
              <a:rPr lang="en-US" dirty="0" smtClean="0"/>
              <a:t>Embedded Adapters/Flex-LOMs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8727871"/>
              </p:ext>
            </p:extLst>
          </p:nvPr>
        </p:nvGraphicFramePr>
        <p:xfrm>
          <a:off x="380243" y="1468044"/>
          <a:ext cx="8383510" cy="3169193"/>
        </p:xfrm>
        <a:graphic>
          <a:graphicData uri="http://schemas.openxmlformats.org/drawingml/2006/table">
            <a:tbl>
              <a:tblPr firstRow="1" firstCol="1" bandRow="1">
                <a:tableStyleId>{5C22544A-7EE6-4342-B048-85BDC9FD1C3A}</a:tableStyleId>
              </a:tblPr>
              <a:tblGrid>
                <a:gridCol w="1396974"/>
                <a:gridCol w="1396974"/>
                <a:gridCol w="1396974"/>
                <a:gridCol w="1396974"/>
                <a:gridCol w="1397807"/>
                <a:gridCol w="1397807"/>
              </a:tblGrid>
              <a:tr h="520481">
                <a:tc>
                  <a:txBody>
                    <a:bodyPr/>
                    <a:lstStyle/>
                    <a:p>
                      <a:pPr marL="0" marR="0">
                        <a:lnSpc>
                          <a:spcPct val="115000"/>
                        </a:lnSpc>
                        <a:spcBef>
                          <a:spcPts val="0"/>
                        </a:spcBef>
                        <a:spcAft>
                          <a:spcPts val="0"/>
                        </a:spcAft>
                      </a:pPr>
                      <a:r>
                        <a:rPr lang="en-US" sz="1100" dirty="0">
                          <a:effectLst/>
                        </a:rPr>
                        <a:t>Lenovo Part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spcBef>
                          <a:spcPts val="0"/>
                        </a:spcBef>
                        <a:spcAft>
                          <a:spcPts val="0"/>
                        </a:spcAft>
                      </a:pPr>
                      <a:r>
                        <a:rPr lang="en-US" sz="1100" kern="1200" dirty="0">
                          <a:effectLst/>
                        </a:rPr>
                        <a:t>Single: SN30G99685</a:t>
                      </a:r>
                      <a:endParaRPr lang="en-US" sz="1100" dirty="0">
                        <a:effectLst/>
                      </a:endParaRPr>
                    </a:p>
                    <a:p>
                      <a:pPr marL="0" marR="0">
                        <a:spcBef>
                          <a:spcPts val="0"/>
                        </a:spcBef>
                        <a:spcAft>
                          <a:spcPts val="0"/>
                        </a:spcAft>
                      </a:pPr>
                      <a:r>
                        <a:rPr lang="en-US" sz="1100" kern="1200" dirty="0">
                          <a:effectLst/>
                        </a:rPr>
                        <a:t>Dual: SN30G99687</a:t>
                      </a:r>
                      <a:endParaRPr lang="en-US" sz="1100" dirty="0">
                        <a:effectLst/>
                        <a:latin typeface="Calibri" panose="020F0502020204030204" pitchFamily="34" charset="0"/>
                        <a:ea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00JY857</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Quad: SN30H04306</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11015441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11015442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r>
              <a:tr h="724356">
                <a:tc>
                  <a:txBody>
                    <a:bodyPr/>
                    <a:lstStyle/>
                    <a:p>
                      <a:pPr marL="0" marR="0">
                        <a:lnSpc>
                          <a:spcPct val="115000"/>
                        </a:lnSpc>
                        <a:spcBef>
                          <a:spcPts val="0"/>
                        </a:spcBef>
                        <a:spcAft>
                          <a:spcPts val="0"/>
                        </a:spcAft>
                      </a:pPr>
                      <a:r>
                        <a:rPr lang="en-US" sz="1100" dirty="0">
                          <a:effectLst/>
                        </a:rPr>
                        <a:t>Lenovo Description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Ethernet Converged Network Adapter XL710-QDA1/QDA2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 10GSFP+ DP EMBD CNA X520-2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Ethernet X710-DA4 mLOM</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Lenovo Think Server X520-2 Any Fabric</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Lenovo ThinkServer I350-T4 AnyFabric</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r>
              <a:tr h="169297">
                <a:tc>
                  <a:txBody>
                    <a:bodyPr/>
                    <a:lstStyle/>
                    <a:p>
                      <a:pPr marL="0" marR="0">
                        <a:lnSpc>
                          <a:spcPct val="115000"/>
                        </a:lnSpc>
                        <a:spcBef>
                          <a:spcPts val="0"/>
                        </a:spcBef>
                        <a:spcAft>
                          <a:spcPts val="0"/>
                        </a:spcAft>
                      </a:pPr>
                      <a:r>
                        <a:rPr lang="en-US" sz="1100" dirty="0">
                          <a:effectLst/>
                        </a:rPr>
                        <a:t>Lenovo Platform</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M3/M4/M5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M4</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TBD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TBD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TBD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r>
              <a:tr h="354317">
                <a:tc>
                  <a:txBody>
                    <a:bodyPr/>
                    <a:lstStyle/>
                    <a:p>
                      <a:pPr marL="0" marR="0">
                        <a:lnSpc>
                          <a:spcPct val="115000"/>
                        </a:lnSpc>
                        <a:spcBef>
                          <a:spcPts val="0"/>
                        </a:spcBef>
                        <a:spcAft>
                          <a:spcPts val="0"/>
                        </a:spcAft>
                      </a:pPr>
                      <a:r>
                        <a:rPr lang="en-US" sz="1100" dirty="0">
                          <a:effectLst/>
                        </a:rPr>
                        <a:t>Availability as of 12/15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dirty="0">
                          <a:effectLst/>
                        </a:rPr>
                        <a:t>Coming Soon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dirty="0">
                          <a:effectLst/>
                        </a:rPr>
                        <a:t>Coming Soon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r>
              <a:tr h="169297">
                <a:tc>
                  <a:txBody>
                    <a:bodyPr/>
                    <a:lstStyle/>
                    <a:p>
                      <a:pPr marL="0" marR="0">
                        <a:lnSpc>
                          <a:spcPct val="115000"/>
                        </a:lnSpc>
                        <a:spcBef>
                          <a:spcPts val="0"/>
                        </a:spcBef>
                        <a:spcAft>
                          <a:spcPts val="0"/>
                        </a:spcAft>
                      </a:pPr>
                      <a:r>
                        <a:rPr lang="en-US" sz="1100" dirty="0">
                          <a:effectLst/>
                        </a:rPr>
                        <a:t>Speed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40GbE/10GbE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r>
              <a:tr h="321774">
                <a:tc>
                  <a:txBody>
                    <a:bodyPr/>
                    <a:lstStyle/>
                    <a:p>
                      <a:pPr marL="0" marR="0">
                        <a:lnSpc>
                          <a:spcPct val="115000"/>
                        </a:lnSpc>
                        <a:spcBef>
                          <a:spcPts val="0"/>
                        </a:spcBef>
                        <a:spcAft>
                          <a:spcPts val="0"/>
                        </a:spcAft>
                      </a:pPr>
                      <a:r>
                        <a:rPr lang="en-US" sz="1100" dirty="0">
                          <a:effectLst/>
                        </a:rPr>
                        <a:t>Ports, Media</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spcBef>
                          <a:spcPts val="0"/>
                        </a:spcBef>
                        <a:spcAft>
                          <a:spcPts val="0"/>
                        </a:spcAft>
                      </a:pPr>
                      <a:r>
                        <a:rPr lang="en-US" sz="1100" kern="1200" dirty="0">
                          <a:effectLst/>
                        </a:rPr>
                        <a:t>Single Port, Dual Port, QSFP+</a:t>
                      </a:r>
                      <a:endParaRPr lang="en-US" sz="1100" dirty="0">
                        <a:effectLst/>
                        <a:latin typeface="Calibri" panose="020F0502020204030204" pitchFamily="34" charset="0"/>
                        <a:ea typeface="Times New Roman" panose="02020603050405020304" pitchFamily="18" charset="0"/>
                      </a:endParaRPr>
                    </a:p>
                  </a:txBody>
                  <a:tcPr marL="67061" marR="67061" marT="0" marB="0"/>
                </a:tc>
                <a:tc>
                  <a:txBody>
                    <a:bodyPr/>
                    <a:lstStyle/>
                    <a:p>
                      <a:pPr marL="0" marR="0">
                        <a:spcBef>
                          <a:spcPts val="0"/>
                        </a:spcBef>
                        <a:spcAft>
                          <a:spcPts val="0"/>
                        </a:spcAft>
                      </a:pPr>
                      <a:r>
                        <a:rPr lang="en-US" sz="1100" kern="1200" dirty="0">
                          <a:effectLst/>
                        </a:rPr>
                        <a:t>Dual Port, SFP+</a:t>
                      </a:r>
                      <a:endParaRPr lang="en-US" sz="1100" dirty="0">
                        <a:effectLst/>
                        <a:latin typeface="Calibri" panose="020F0502020204030204" pitchFamily="34" charset="0"/>
                        <a:ea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Quad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Dual Port, SFP+</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spcBef>
                          <a:spcPts val="0"/>
                        </a:spcBef>
                        <a:spcAft>
                          <a:spcPts val="0"/>
                        </a:spcAft>
                      </a:pPr>
                      <a:r>
                        <a:rPr lang="en-US" sz="1100" kern="1200" dirty="0">
                          <a:effectLst/>
                        </a:rPr>
                        <a:t>Quad Port, 1000BASE-T</a:t>
                      </a:r>
                      <a:endParaRPr lang="en-US" sz="1100" dirty="0">
                        <a:effectLst/>
                        <a:latin typeface="Calibri" panose="020F0502020204030204" pitchFamily="34" charset="0"/>
                        <a:ea typeface="Times New Roman" panose="02020603050405020304" pitchFamily="18" charset="0"/>
                      </a:endParaRPr>
                    </a:p>
                  </a:txBody>
                  <a:tcPr marL="67061" marR="67061" marT="0" marB="0"/>
                </a:tc>
              </a:tr>
              <a:tr h="354317">
                <a:tc>
                  <a:txBody>
                    <a:bodyPr/>
                    <a:lstStyle/>
                    <a:p>
                      <a:pPr marL="0" marR="0">
                        <a:lnSpc>
                          <a:spcPct val="115000"/>
                        </a:lnSpc>
                        <a:spcBef>
                          <a:spcPts val="0"/>
                        </a:spcBef>
                        <a:spcAft>
                          <a:spcPts val="0"/>
                        </a:spcAft>
                      </a:pPr>
                      <a:r>
                        <a:rPr lang="en-US" sz="1100" dirty="0">
                          <a:effectLst/>
                        </a:rPr>
                        <a:t>Form Factor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Standard Server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Embedded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Flex-LOM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Flex-LOM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Flex-LOM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r>
              <a:tr h="354317">
                <a:tc>
                  <a:txBody>
                    <a:bodyPr/>
                    <a:lstStyle/>
                    <a:p>
                      <a:pPr marL="0" marR="0">
                        <a:lnSpc>
                          <a:spcPct val="115000"/>
                        </a:lnSpc>
                        <a:spcBef>
                          <a:spcPts val="0"/>
                        </a:spcBef>
                        <a:spcAft>
                          <a:spcPts val="0"/>
                        </a:spcAft>
                      </a:pPr>
                      <a:r>
                        <a:rPr lang="en-US" sz="1100" dirty="0">
                          <a:effectLst/>
                        </a:rPr>
                        <a:t>Controller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Ethernet Controller XL710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Ethernet Controller XL710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Ethernet Controller X520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c>
                  <a:txBody>
                    <a:bodyPr/>
                    <a:lstStyle/>
                    <a:p>
                      <a:pPr marL="0" marR="0">
                        <a:lnSpc>
                          <a:spcPct val="115000"/>
                        </a:lnSpc>
                        <a:spcBef>
                          <a:spcPts val="0"/>
                        </a:spcBef>
                        <a:spcAft>
                          <a:spcPts val="0"/>
                        </a:spcAft>
                      </a:pPr>
                      <a:r>
                        <a:rPr lang="en-US" sz="1100" kern="1200" dirty="0">
                          <a:effectLst/>
                        </a:rPr>
                        <a:t>Intel®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7061" marR="67061" marT="0" marB="0"/>
                </a:tc>
              </a:tr>
            </a:tbl>
          </a:graphicData>
        </a:graphic>
      </p:graphicFrame>
    </p:spTree>
    <p:extLst>
      <p:ext uri="{BB962C8B-B14F-4D97-AF65-F5344CB8AC3E}">
        <p14:creationId xmlns:p14="http://schemas.microsoft.com/office/powerpoint/2010/main" val="3196610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Lenovo Network Reference – </a:t>
            </a:r>
            <a:r>
              <a:rPr lang="en-US" dirty="0" smtClean="0"/>
              <a:t>ML2 Adapters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3953253"/>
              </p:ext>
            </p:extLst>
          </p:nvPr>
        </p:nvGraphicFramePr>
        <p:xfrm>
          <a:off x="570368" y="1406646"/>
          <a:ext cx="8116432" cy="3084576"/>
        </p:xfrm>
        <a:graphic>
          <a:graphicData uri="http://schemas.openxmlformats.org/drawingml/2006/table">
            <a:tbl>
              <a:tblPr firstRow="1" firstCol="1" bandRow="1">
                <a:tableStyleId>{5C22544A-7EE6-4342-B048-85BDC9FD1C3A}</a:tableStyleId>
              </a:tblPr>
              <a:tblGrid>
                <a:gridCol w="1352470"/>
                <a:gridCol w="1352470"/>
                <a:gridCol w="1352470"/>
                <a:gridCol w="1352470"/>
                <a:gridCol w="1353276"/>
                <a:gridCol w="1353276"/>
              </a:tblGrid>
              <a:tr h="0">
                <a:tc>
                  <a:txBody>
                    <a:bodyPr/>
                    <a:lstStyle/>
                    <a:p>
                      <a:pPr marL="0" marR="0">
                        <a:lnSpc>
                          <a:spcPct val="115000"/>
                        </a:lnSpc>
                        <a:spcBef>
                          <a:spcPts val="0"/>
                        </a:spcBef>
                        <a:spcAft>
                          <a:spcPts val="0"/>
                        </a:spcAft>
                      </a:pPr>
                      <a:r>
                        <a:rPr lang="en-US" sz="1100" dirty="0">
                          <a:effectLst/>
                        </a:rPr>
                        <a:t>Lenovo Part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11015440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00JY941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System X: 00D1994</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System X: 00D1998</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11015440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Lenovo Description</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Lenovo ThinkServer X540-T2 AnyFabric</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4x10 (FVL) Coyote Flat DA2</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Intel X540 ML2 Dual Port 10GbaseT Adapter for Lenovo System x</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I350-T4 ML2 Quad Port GbE Adapter for Lenovo System x</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Lenovo ThinkServer X540-T2 AnyFabric</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Lenovo Platform</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TBD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M5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TBD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Availability as of 12/15</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Yes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Speed</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1GbE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10GbE</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Ports, Media</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smtClean="0">
                          <a:effectLst/>
                        </a:rPr>
                        <a:t>Dual Port, </a:t>
                      </a:r>
                      <a:r>
                        <a:rPr lang="en-US" sz="1100" kern="1200" dirty="0">
                          <a:effectLst/>
                        </a:rPr>
                        <a:t>10GBASE-T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kern="1200" dirty="0">
                          <a:effectLst/>
                        </a:rPr>
                        <a:t>Quad Port, SFP+</a:t>
                      </a:r>
                      <a:endParaRPr lang="en-US" sz="11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Dual Port, 10GBASE-T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Quad Port, 1000BASE-T</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kern="1200" dirty="0" smtClean="0">
                          <a:effectLst/>
                        </a:rPr>
                        <a:t>Dual Port, </a:t>
                      </a:r>
                      <a:r>
                        <a:rPr lang="en-US" sz="1100" kern="1200" dirty="0">
                          <a:effectLst/>
                        </a:rPr>
                        <a:t>10GBASE-T</a:t>
                      </a:r>
                      <a:endParaRPr lang="en-US" sz="1100" dirty="0">
                        <a:effectLst/>
                        <a:latin typeface="Calibri" panose="020F0502020204030204" pitchFamily="34" charset="0"/>
                        <a:ea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Form Factor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Flex-LOM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ML2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ML2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ML2 Adapter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Flex-LOM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dirty="0">
                          <a:effectLst/>
                        </a:rPr>
                        <a:t>Controller</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Intel</a:t>
                      </a:r>
                      <a:r>
                        <a:rPr lang="en-US" sz="1100" kern="1200" baseline="30000" dirty="0">
                          <a:effectLst/>
                        </a:rPr>
                        <a:t>®</a:t>
                      </a:r>
                      <a:r>
                        <a:rPr lang="en-US" sz="1100" kern="1200" dirty="0">
                          <a:effectLst/>
                        </a:rPr>
                        <a:t>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Intel</a:t>
                      </a:r>
                      <a:r>
                        <a:rPr lang="en-US" sz="1100" kern="1200" baseline="30000" dirty="0">
                          <a:effectLst/>
                        </a:rPr>
                        <a:t>®</a:t>
                      </a:r>
                      <a:r>
                        <a:rPr lang="en-US" sz="1100" kern="1200" dirty="0">
                          <a:effectLst/>
                        </a:rPr>
                        <a:t>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Intel</a:t>
                      </a:r>
                      <a:r>
                        <a:rPr lang="en-US" sz="1100" kern="1200" baseline="30000" dirty="0">
                          <a:effectLst/>
                        </a:rPr>
                        <a:t>®</a:t>
                      </a:r>
                      <a:r>
                        <a:rPr lang="en-US" sz="1100" kern="1200" dirty="0">
                          <a:effectLst/>
                        </a:rPr>
                        <a:t>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Intel</a:t>
                      </a:r>
                      <a:r>
                        <a:rPr lang="en-US" sz="1100" kern="1200" baseline="30000" dirty="0">
                          <a:effectLst/>
                        </a:rPr>
                        <a:t>®</a:t>
                      </a:r>
                      <a:r>
                        <a:rPr lang="en-US" sz="1100" kern="1200" dirty="0">
                          <a:effectLst/>
                        </a:rPr>
                        <a:t>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kern="1200" dirty="0">
                          <a:effectLst/>
                        </a:rPr>
                        <a:t>Intel</a:t>
                      </a:r>
                      <a:r>
                        <a:rPr lang="en-US" sz="1100" kern="1200" baseline="30000" dirty="0">
                          <a:effectLst/>
                        </a:rPr>
                        <a:t>®</a:t>
                      </a:r>
                      <a:r>
                        <a:rPr lang="en-US" sz="1100" kern="1200" dirty="0">
                          <a:effectLst/>
                        </a:rPr>
                        <a:t> Ethernet Controller I350</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3294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Driving forces for 10GbE Adoption</a:t>
            </a:r>
            <a:endParaRPr lang="en-US" dirty="0"/>
          </a:p>
        </p:txBody>
      </p:sp>
      <p:sp>
        <p:nvSpPr>
          <p:cNvPr id="3" name="Content Placeholder 2"/>
          <p:cNvSpPr>
            <a:spLocks noGrp="1"/>
          </p:cNvSpPr>
          <p:nvPr>
            <p:ph idx="1"/>
          </p:nvPr>
        </p:nvSpPr>
        <p:spPr/>
        <p:txBody>
          <a:bodyPr/>
          <a:lstStyle/>
          <a:p>
            <a:pPr lvl="0"/>
            <a:r>
              <a:rPr lang="en-US" dirty="0"/>
              <a:t>Provide greater </a:t>
            </a:r>
            <a:r>
              <a:rPr lang="en-US" dirty="0">
                <a:solidFill>
                  <a:srgbClr val="00B0F0"/>
                </a:solidFill>
              </a:rPr>
              <a:t>bandwidth</a:t>
            </a:r>
            <a:r>
              <a:rPr lang="en-US" dirty="0"/>
              <a:t> for virtualized </a:t>
            </a:r>
            <a:r>
              <a:rPr lang="en-US" dirty="0" smtClean="0"/>
              <a:t>servers</a:t>
            </a:r>
          </a:p>
          <a:p>
            <a:pPr lvl="0"/>
            <a:r>
              <a:rPr lang="en-US" dirty="0" smtClean="0">
                <a:solidFill>
                  <a:srgbClr val="00B0F0"/>
                </a:solidFill>
              </a:rPr>
              <a:t>Reduce </a:t>
            </a:r>
            <a:r>
              <a:rPr lang="en-US" dirty="0">
                <a:solidFill>
                  <a:srgbClr val="00B0F0"/>
                </a:solidFill>
              </a:rPr>
              <a:t>complexities</a:t>
            </a:r>
            <a:r>
              <a:rPr lang="en-US" dirty="0"/>
              <a:t> associated with using 1GbE for virtualized servers</a:t>
            </a:r>
          </a:p>
          <a:p>
            <a:pPr lvl="0"/>
            <a:r>
              <a:rPr lang="en-US" dirty="0">
                <a:solidFill>
                  <a:srgbClr val="00B0F0"/>
                </a:solidFill>
              </a:rPr>
              <a:t>Increase flexibility </a:t>
            </a:r>
            <a:r>
              <a:rPr lang="en-US" dirty="0"/>
              <a:t>by combining data and storage networks on one unified network</a:t>
            </a:r>
          </a:p>
          <a:p>
            <a:pPr lvl="0"/>
            <a:r>
              <a:rPr lang="en-US" dirty="0">
                <a:solidFill>
                  <a:srgbClr val="00B0F0"/>
                </a:solidFill>
              </a:rPr>
              <a:t>Eliminate networking bottlenecks </a:t>
            </a:r>
            <a:r>
              <a:rPr lang="en-US" dirty="0"/>
              <a:t>caused by technological advances such as faster processors and flash </a:t>
            </a:r>
            <a:r>
              <a:rPr lang="en-US" dirty="0" smtClean="0"/>
              <a:t>storage</a:t>
            </a:r>
            <a:endParaRPr lang="en-US" dirty="0"/>
          </a:p>
        </p:txBody>
      </p:sp>
    </p:spTree>
    <p:extLst>
      <p:ext uri="{BB962C8B-B14F-4D97-AF65-F5344CB8AC3E}">
        <p14:creationId xmlns:p14="http://schemas.microsoft.com/office/powerpoint/2010/main" val="427495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Market Pulse:10GbE Adoption</a:t>
            </a:r>
            <a:endParaRPr lang="en-US" dirty="0"/>
          </a:p>
        </p:txBody>
      </p:sp>
      <p:sp>
        <p:nvSpPr>
          <p:cNvPr id="3" name="Content Placeholder 2"/>
          <p:cNvSpPr>
            <a:spLocks noGrp="1"/>
          </p:cNvSpPr>
          <p:nvPr>
            <p:ph idx="1"/>
          </p:nvPr>
        </p:nvSpPr>
        <p:spPr>
          <a:xfrm>
            <a:off x="457200" y="1749137"/>
            <a:ext cx="8229600" cy="3166895"/>
          </a:xfrm>
        </p:spPr>
        <p:txBody>
          <a:bodyPr>
            <a:normAutofit lnSpcReduction="10000"/>
          </a:bodyPr>
          <a:lstStyle/>
          <a:p>
            <a:r>
              <a:rPr lang="en-US" dirty="0" smtClean="0"/>
              <a:t>Top challenges include inability of bandwidth to keep up with:</a:t>
            </a:r>
          </a:p>
          <a:p>
            <a:pPr lvl="1"/>
            <a:r>
              <a:rPr lang="en-US" dirty="0" smtClean="0">
                <a:solidFill>
                  <a:srgbClr val="00B0F0"/>
                </a:solidFill>
              </a:rPr>
              <a:t>Faster servers</a:t>
            </a:r>
          </a:p>
          <a:p>
            <a:pPr lvl="1"/>
            <a:r>
              <a:rPr lang="en-US" dirty="0">
                <a:solidFill>
                  <a:srgbClr val="00B0F0"/>
                </a:solidFill>
              </a:rPr>
              <a:t>I</a:t>
            </a:r>
            <a:r>
              <a:rPr lang="en-US" dirty="0" smtClean="0">
                <a:solidFill>
                  <a:srgbClr val="00B0F0"/>
                </a:solidFill>
              </a:rPr>
              <a:t>ncreased data volume</a:t>
            </a:r>
          </a:p>
          <a:p>
            <a:pPr lvl="1"/>
            <a:r>
              <a:rPr lang="en-US" dirty="0" smtClean="0">
                <a:solidFill>
                  <a:srgbClr val="00B0F0"/>
                </a:solidFill>
              </a:rPr>
              <a:t>Virtual Machine (VM) sprawl</a:t>
            </a:r>
          </a:p>
          <a:p>
            <a:r>
              <a:rPr lang="en-US" dirty="0" smtClean="0"/>
              <a:t>93</a:t>
            </a:r>
            <a:r>
              <a:rPr lang="en-US" dirty="0"/>
              <a:t>% of respondents expect their organizations’ bandwidth to grow over the next twelve months by an average of 28</a:t>
            </a:r>
            <a:r>
              <a:rPr lang="en-US" dirty="0" smtClean="0"/>
              <a:t>%</a:t>
            </a:r>
          </a:p>
          <a:p>
            <a:r>
              <a:rPr lang="en-US" dirty="0"/>
              <a:t>80% of the respondents have deployed or plan to deploy 10GbE</a:t>
            </a:r>
          </a:p>
          <a:p>
            <a:pPr lvl="1"/>
            <a:endParaRPr lang="en-US" dirty="0" smtClean="0"/>
          </a:p>
          <a:p>
            <a:pPr marL="914400" lvl="2" indent="0">
              <a:buNone/>
            </a:pPr>
            <a:r>
              <a:rPr lang="en-US" dirty="0" smtClean="0"/>
              <a:t> </a:t>
            </a:r>
            <a:endParaRPr lang="en-US" dirty="0"/>
          </a:p>
        </p:txBody>
      </p:sp>
      <p:sp>
        <p:nvSpPr>
          <p:cNvPr id="4" name="TextBox 3"/>
          <p:cNvSpPr txBox="1"/>
          <p:nvPr/>
        </p:nvSpPr>
        <p:spPr>
          <a:xfrm>
            <a:off x="457200" y="4423604"/>
            <a:ext cx="2113613" cy="246221"/>
          </a:xfrm>
          <a:prstGeom prst="rect">
            <a:avLst/>
          </a:prstGeom>
          <a:noFill/>
        </p:spPr>
        <p:txBody>
          <a:bodyPr wrap="square" rtlCol="0">
            <a:spAutoFit/>
          </a:bodyPr>
          <a:lstStyle/>
          <a:p>
            <a:r>
              <a:rPr lang="en-US" sz="1000" dirty="0" smtClean="0"/>
              <a:t>Credit: IDG Research Services</a:t>
            </a:r>
            <a:endParaRPr lang="en-US" sz="1000" dirty="0"/>
          </a:p>
        </p:txBody>
      </p:sp>
    </p:spTree>
    <p:extLst>
      <p:ext uri="{BB962C8B-B14F-4D97-AF65-F5344CB8AC3E}">
        <p14:creationId xmlns:p14="http://schemas.microsoft.com/office/powerpoint/2010/main" val="2467261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of the following did or will drive deployment of </a:t>
            </a:r>
            <a:r>
              <a:rPr lang="en-US" dirty="0" smtClean="0"/>
              <a:t>10GbE </a:t>
            </a:r>
            <a:r>
              <a:rPr lang="en-US" dirty="0"/>
              <a:t>at your </a:t>
            </a:r>
            <a:r>
              <a:rPr lang="en-US" dirty="0" smtClean="0"/>
              <a:t>organization?”</a:t>
            </a:r>
            <a:endParaRPr lang="en-US" dirty="0"/>
          </a:p>
        </p:txBody>
      </p:sp>
      <p:pic>
        <p:nvPicPr>
          <p:cNvPr id="5" name="Content Placeholder 4"/>
          <p:cNvPicPr>
            <a:picLocks noGrp="1" noChangeAspect="1"/>
          </p:cNvPicPr>
          <p:nvPr>
            <p:ph idx="1"/>
          </p:nvPr>
        </p:nvPicPr>
        <p:blipFill>
          <a:blip r:embed="rId3"/>
          <a:stretch>
            <a:fillRect/>
          </a:stretch>
        </p:blipFill>
        <p:spPr>
          <a:xfrm>
            <a:off x="457200" y="1569293"/>
            <a:ext cx="8229600" cy="2990008"/>
          </a:xfrm>
          <a:prstGeom prst="rect">
            <a:avLst/>
          </a:prstGeom>
        </p:spPr>
      </p:pic>
      <p:sp>
        <p:nvSpPr>
          <p:cNvPr id="3" name="TextBox 2"/>
          <p:cNvSpPr txBox="1"/>
          <p:nvPr/>
        </p:nvSpPr>
        <p:spPr>
          <a:xfrm>
            <a:off x="588475" y="4559301"/>
            <a:ext cx="5042780" cy="230832"/>
          </a:xfrm>
          <a:prstGeom prst="rect">
            <a:avLst/>
          </a:prstGeom>
          <a:noFill/>
        </p:spPr>
        <p:txBody>
          <a:bodyPr wrap="square" rtlCol="0">
            <a:spAutoFit/>
          </a:bodyPr>
          <a:lstStyle/>
          <a:p>
            <a:r>
              <a:rPr lang="en-US" sz="900" dirty="0" smtClean="0"/>
              <a:t>IDG Research: Market Pulse: 10GbE Adoption</a:t>
            </a:r>
            <a:endParaRPr lang="en-US" sz="900" dirty="0"/>
          </a:p>
        </p:txBody>
      </p:sp>
    </p:spTree>
    <p:extLst>
      <p:ext uri="{BB962C8B-B14F-4D97-AF65-F5344CB8AC3E}">
        <p14:creationId xmlns:p14="http://schemas.microsoft.com/office/powerpoint/2010/main" val="1575041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of the following benefits has your organization already experienced as a result of 10GbE deployments?”</a:t>
            </a:r>
          </a:p>
        </p:txBody>
      </p:sp>
      <p:pic>
        <p:nvPicPr>
          <p:cNvPr id="4" name="Content Placeholder 3"/>
          <p:cNvPicPr>
            <a:picLocks noGrp="1" noChangeAspect="1"/>
          </p:cNvPicPr>
          <p:nvPr>
            <p:ph idx="1"/>
          </p:nvPr>
        </p:nvPicPr>
        <p:blipFill>
          <a:blip r:embed="rId3"/>
          <a:stretch>
            <a:fillRect/>
          </a:stretch>
        </p:blipFill>
        <p:spPr>
          <a:xfrm>
            <a:off x="457200" y="1569293"/>
            <a:ext cx="8229599" cy="2866905"/>
          </a:xfrm>
          <a:prstGeom prst="rect">
            <a:avLst/>
          </a:prstGeom>
        </p:spPr>
      </p:pic>
      <p:sp>
        <p:nvSpPr>
          <p:cNvPr id="5" name="TextBox 4"/>
          <p:cNvSpPr txBox="1"/>
          <p:nvPr/>
        </p:nvSpPr>
        <p:spPr>
          <a:xfrm>
            <a:off x="588475" y="4559301"/>
            <a:ext cx="5042780" cy="230832"/>
          </a:xfrm>
          <a:prstGeom prst="rect">
            <a:avLst/>
          </a:prstGeom>
          <a:noFill/>
        </p:spPr>
        <p:txBody>
          <a:bodyPr wrap="square" rtlCol="0">
            <a:spAutoFit/>
          </a:bodyPr>
          <a:lstStyle/>
          <a:p>
            <a:r>
              <a:rPr lang="en-US" sz="900" dirty="0" smtClean="0"/>
              <a:t>IDG Research: Market Pulse: 10GbE Adoption</a:t>
            </a:r>
            <a:endParaRPr lang="en-US" sz="900" dirty="0"/>
          </a:p>
        </p:txBody>
      </p:sp>
    </p:spTree>
    <p:extLst>
      <p:ext uri="{BB962C8B-B14F-4D97-AF65-F5344CB8AC3E}">
        <p14:creationId xmlns:p14="http://schemas.microsoft.com/office/powerpoint/2010/main" val="219025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10GbE Technology </a:t>
            </a:r>
            <a:r>
              <a:rPr lang="en-US" dirty="0" smtClean="0"/>
              <a:t>Choices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Several options are available </a:t>
            </a:r>
            <a:r>
              <a:rPr lang="en-US" dirty="0"/>
              <a:t>to deploy </a:t>
            </a:r>
            <a:r>
              <a:rPr lang="en-US" dirty="0" smtClean="0"/>
              <a:t>10GbE </a:t>
            </a:r>
          </a:p>
          <a:p>
            <a:pPr lvl="1"/>
            <a:r>
              <a:rPr lang="en-US" dirty="0" smtClean="0"/>
              <a:t>Which </a:t>
            </a:r>
            <a:r>
              <a:rPr lang="en-US" dirty="0"/>
              <a:t>interface is the best </a:t>
            </a:r>
            <a:r>
              <a:rPr lang="en-US" dirty="0" smtClean="0"/>
              <a:t>depends on the data center topology </a:t>
            </a:r>
            <a:r>
              <a:rPr lang="en-US" dirty="0"/>
              <a:t>and </a:t>
            </a:r>
            <a:r>
              <a:rPr lang="en-US" dirty="0" smtClean="0"/>
              <a:t>budget </a:t>
            </a:r>
          </a:p>
          <a:p>
            <a:pPr marL="0" indent="0">
              <a:buNone/>
            </a:pPr>
            <a:r>
              <a:rPr lang="en-US" dirty="0" smtClean="0"/>
              <a:t>10GbE </a:t>
            </a:r>
            <a:r>
              <a:rPr lang="en-US" dirty="0"/>
              <a:t>interface </a:t>
            </a:r>
            <a:r>
              <a:rPr lang="en-US" dirty="0" smtClean="0"/>
              <a:t>alternatives for the data center include:</a:t>
            </a:r>
          </a:p>
          <a:p>
            <a:pPr lvl="1"/>
            <a:r>
              <a:rPr lang="en-US" dirty="0" smtClean="0"/>
              <a:t>10GBASE-CX4</a:t>
            </a:r>
            <a:endParaRPr lang="en-US" dirty="0"/>
          </a:p>
          <a:p>
            <a:pPr lvl="1"/>
            <a:r>
              <a:rPr lang="en-US" dirty="0" smtClean="0"/>
              <a:t>10GBASE-SR </a:t>
            </a:r>
            <a:r>
              <a:rPr lang="en-US" dirty="0"/>
              <a:t>(SFP+ Optical fiber)</a:t>
            </a:r>
          </a:p>
          <a:p>
            <a:pPr lvl="1"/>
            <a:r>
              <a:rPr lang="en-US" dirty="0" smtClean="0"/>
              <a:t>10GBASE-SFP</a:t>
            </a:r>
            <a:r>
              <a:rPr lang="en-US" dirty="0"/>
              <a:t>+ Direct Attach Copper (DAC</a:t>
            </a:r>
            <a:r>
              <a:rPr lang="en-US" dirty="0" smtClean="0"/>
              <a:t>)</a:t>
            </a:r>
          </a:p>
          <a:p>
            <a:pPr lvl="1"/>
            <a:r>
              <a:rPr lang="en-US" dirty="0"/>
              <a:t>10GBASE-T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40968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Markets for 10GbE and Greater</a:t>
            </a:r>
            <a:endParaRPr lang="en-US" dirty="0"/>
          </a:p>
        </p:txBody>
      </p:sp>
      <p:sp>
        <p:nvSpPr>
          <p:cNvPr id="3" name="Content Placeholder 2"/>
          <p:cNvSpPr>
            <a:spLocks noGrp="1"/>
          </p:cNvSpPr>
          <p:nvPr>
            <p:ph idx="1"/>
          </p:nvPr>
        </p:nvSpPr>
        <p:spPr>
          <a:xfrm>
            <a:off x="457200" y="1383031"/>
            <a:ext cx="8229600" cy="3176956"/>
          </a:xfrm>
        </p:spPr>
        <p:txBody>
          <a:bodyPr>
            <a:normAutofit fontScale="25000" lnSpcReduction="20000"/>
          </a:bodyPr>
          <a:lstStyle/>
          <a:p>
            <a:pPr marL="0" lvl="0" indent="0">
              <a:buNone/>
            </a:pPr>
            <a:r>
              <a:rPr lang="en-US" sz="8000" dirty="0" smtClean="0"/>
              <a:t>Enterprise </a:t>
            </a:r>
            <a:r>
              <a:rPr lang="en-US" sz="8000" dirty="0"/>
              <a:t>Data </a:t>
            </a:r>
            <a:r>
              <a:rPr lang="en-US" sz="8000" dirty="0" smtClean="0"/>
              <a:t>Centers:</a:t>
            </a:r>
            <a:endParaRPr lang="en-US" sz="8000" dirty="0"/>
          </a:p>
          <a:p>
            <a:pPr lvl="1"/>
            <a:r>
              <a:rPr lang="en-US" sz="7000" dirty="0" smtClean="0"/>
              <a:t>Transitioning </a:t>
            </a:r>
            <a:r>
              <a:rPr lang="en-US" sz="7000" dirty="0"/>
              <a:t>from 1Gb to 10Gb to leverage </a:t>
            </a:r>
            <a:r>
              <a:rPr lang="en-US" sz="7000" dirty="0" smtClean="0"/>
              <a:t>technologies</a:t>
            </a:r>
            <a:endParaRPr lang="en-US" sz="7000" dirty="0"/>
          </a:p>
          <a:p>
            <a:pPr lvl="1"/>
            <a:r>
              <a:rPr lang="en-US" sz="7000" dirty="0" smtClean="0"/>
              <a:t>Evaluating </a:t>
            </a:r>
            <a:r>
              <a:rPr lang="en-US" sz="7000" dirty="0"/>
              <a:t>network overlays such as </a:t>
            </a:r>
            <a:r>
              <a:rPr lang="en-US" sz="7000" dirty="0" smtClean="0"/>
              <a:t>VXLAN, NVGRE, </a:t>
            </a:r>
            <a:r>
              <a:rPr lang="en-US" sz="7000" dirty="0"/>
              <a:t>and </a:t>
            </a:r>
            <a:r>
              <a:rPr lang="en-US" sz="7000" dirty="0" smtClean="0"/>
              <a:t>STT</a:t>
            </a:r>
            <a:br>
              <a:rPr lang="en-US" sz="7000" dirty="0" smtClean="0"/>
            </a:br>
            <a:endParaRPr lang="en-US" sz="7000" dirty="0"/>
          </a:p>
          <a:p>
            <a:pPr marL="0" lvl="0" indent="0">
              <a:buNone/>
            </a:pPr>
            <a:r>
              <a:rPr lang="en-US" sz="8000" dirty="0"/>
              <a:t>Cloud Service </a:t>
            </a:r>
            <a:r>
              <a:rPr lang="en-US" sz="8000" dirty="0" smtClean="0"/>
              <a:t>Providers &amp; Communication Service Providers:</a:t>
            </a:r>
            <a:endParaRPr lang="en-US" sz="8000" dirty="0"/>
          </a:p>
          <a:p>
            <a:pPr lvl="1"/>
            <a:r>
              <a:rPr lang="en-US" sz="7000" dirty="0"/>
              <a:t>Deploying </a:t>
            </a:r>
            <a:r>
              <a:rPr lang="en-US" sz="7000" dirty="0" smtClean="0"/>
              <a:t>10GbE </a:t>
            </a:r>
            <a:r>
              <a:rPr lang="en-US" sz="7000" dirty="0"/>
              <a:t>SFP+ and </a:t>
            </a:r>
            <a:r>
              <a:rPr lang="en-US" sz="7000" dirty="0" smtClean="0"/>
              <a:t>10GBASE-T for service </a:t>
            </a:r>
            <a:r>
              <a:rPr lang="en-US" sz="7000" dirty="0"/>
              <a:t>cloud workloads</a:t>
            </a:r>
          </a:p>
          <a:p>
            <a:pPr lvl="1"/>
            <a:r>
              <a:rPr lang="en-US" sz="7000" dirty="0"/>
              <a:t>Evaluating </a:t>
            </a:r>
            <a:r>
              <a:rPr lang="en-US" sz="7000" dirty="0" smtClean="0"/>
              <a:t>100GbE </a:t>
            </a:r>
            <a:r>
              <a:rPr lang="en-US" sz="7000" dirty="0"/>
              <a:t>server ports for network intensive workloads</a:t>
            </a:r>
          </a:p>
          <a:p>
            <a:pPr lvl="1"/>
            <a:r>
              <a:rPr lang="en-US" sz="7000" dirty="0" smtClean="0"/>
              <a:t>Deploying </a:t>
            </a:r>
            <a:r>
              <a:rPr lang="en-US" sz="7000" dirty="0"/>
              <a:t>10GbE &amp; 40GbE with DPDK (Data Plane Development Kit)</a:t>
            </a:r>
          </a:p>
          <a:p>
            <a:pPr lvl="1"/>
            <a:r>
              <a:rPr lang="en-US" sz="7000" dirty="0"/>
              <a:t>Deploying NFV (network-function virtualization) on standards based </a:t>
            </a:r>
            <a:r>
              <a:rPr lang="en-US" sz="7000" dirty="0" smtClean="0"/>
              <a:t>servers</a:t>
            </a:r>
            <a:endParaRPr lang="en-US" sz="7000" dirty="0"/>
          </a:p>
        </p:txBody>
      </p:sp>
    </p:spTree>
    <p:extLst>
      <p:ext uri="{BB962C8B-B14F-4D97-AF65-F5344CB8AC3E}">
        <p14:creationId xmlns:p14="http://schemas.microsoft.com/office/powerpoint/2010/main" val="519981262"/>
      </p:ext>
    </p:extLst>
  </p:cSld>
  <p:clrMapOvr>
    <a:masterClrMapping/>
  </p:clrMapOvr>
</p:sld>
</file>

<file path=ppt/theme/theme1.xml><?xml version="1.0" encoding="utf-8"?>
<a:theme xmlns:a="http://schemas.openxmlformats.org/drawingml/2006/main" name="arrow_template_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arrow_template_16-9</Template>
  <TotalTime>9420</TotalTime>
  <Words>5109</Words>
  <Application>Microsoft Office PowerPoint</Application>
  <PresentationFormat>On-screen Show (16:9)</PresentationFormat>
  <Paragraphs>742</Paragraphs>
  <Slides>36</Slides>
  <Notes>34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arrow_template_16-9</vt:lpstr>
      <vt:lpstr>Modernizing Network Infrastructure – Intel 10GbE Connectivity</vt:lpstr>
      <vt:lpstr>Demand for 10GbE is Expected to Explode</vt:lpstr>
      <vt:lpstr>Ethernet Adapter OEM Market Segment Breakdown</vt:lpstr>
      <vt:lpstr> Driving forces for 10GbE Adoption</vt:lpstr>
      <vt:lpstr>Study: Market Pulse:10GbE Adoption</vt:lpstr>
      <vt:lpstr>“Which of the following did or will drive deployment of 10GbE at your organization?”</vt:lpstr>
      <vt:lpstr>“Which of the following benefits has your organization already experienced as a result of 10GbE deployments?”</vt:lpstr>
      <vt:lpstr>10GbE Technology Choices</vt:lpstr>
      <vt:lpstr>Primary Markets for 10GbE and Greater</vt:lpstr>
      <vt:lpstr>10GbE Technology - 10GBASE-CX4</vt:lpstr>
      <vt:lpstr>10GbE Technology - 10GBASE-SR (SFP+ Optical fiber)</vt:lpstr>
      <vt:lpstr>10GbE Technology - 10GBASE-SFP+ Direct Attach Copper (DAC)</vt:lpstr>
      <vt:lpstr>10GbE Technology - 10GBASE-T</vt:lpstr>
      <vt:lpstr>Data Center Network Architectures Reference </vt:lpstr>
      <vt:lpstr>Intel 10GbE Solutions </vt:lpstr>
      <vt:lpstr>Intel Complementary Technology Increases Performance </vt:lpstr>
      <vt:lpstr>Intel VT feature: Virtual Machine Device Queues (VMDQ)</vt:lpstr>
      <vt:lpstr>Intel VT feature: Single Root I/O Virtualization (SR-IVO)</vt:lpstr>
      <vt:lpstr>Intel VT feature: Intel Data Direct I/O (Intel DDIO)</vt:lpstr>
      <vt:lpstr>Principled Technologies Study:  Evaluating Impact of Component Upgrades</vt:lpstr>
      <vt:lpstr>Principled Technologies Study- 67% Increase in VMs</vt:lpstr>
      <vt:lpstr>Intel Ethernet CNA X520</vt:lpstr>
      <vt:lpstr>Intel Ethernet CNA X540</vt:lpstr>
      <vt:lpstr>Intel Ethernet CNA XL710 &amp; CNA X710</vt:lpstr>
      <vt:lpstr>Target Market for Intel Ethernet 40Gb/10Gb XL710/X710</vt:lpstr>
      <vt:lpstr>Target Market for Intel Ethernet 40/10Gb XL710/X710</vt:lpstr>
      <vt:lpstr>Intel 10GbE Comparison</vt:lpstr>
      <vt:lpstr>Intel 10GbE Comparison</vt:lpstr>
      <vt:lpstr>Study: Market Pulse:10GbE Adoption</vt:lpstr>
      <vt:lpstr>Backup Slides</vt:lpstr>
      <vt:lpstr>HP Network Reference – Rack PCIe Adapters</vt:lpstr>
      <vt:lpstr>HP Network Reference – Blade Adapters</vt:lpstr>
      <vt:lpstr>HP Network Reference – Rack FlexLOM Adapters</vt:lpstr>
      <vt:lpstr>Lenovo Network Reference – Copper Rack and Tower Adapters</vt:lpstr>
      <vt:lpstr>Lenovo Network Reference – Embedded Adapters/Flex-LOMs</vt:lpstr>
      <vt:lpstr>Lenovo Network Reference – ML2 Adapters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the Presentation</dc:title>
  <dc:creator>Megan Fassnacht</dc:creator>
  <cp:lastModifiedBy>Deepti Apte</cp:lastModifiedBy>
  <cp:revision>153</cp:revision>
  <dcterms:created xsi:type="dcterms:W3CDTF">2013-05-29T15:32:45Z</dcterms:created>
  <dcterms:modified xsi:type="dcterms:W3CDTF">2016-01-29T03:27:22Z</dcterms:modified>
</cp:coreProperties>
</file>